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6"/>
  </p:notesMasterIdLst>
  <p:handoutMasterIdLst>
    <p:handoutMasterId r:id="rId27"/>
  </p:handoutMasterIdLst>
  <p:sldIdLst>
    <p:sldId id="257" r:id="rId2"/>
    <p:sldId id="260" r:id="rId3"/>
    <p:sldId id="262" r:id="rId4"/>
    <p:sldId id="263" r:id="rId5"/>
    <p:sldId id="323" r:id="rId6"/>
    <p:sldId id="324" r:id="rId7"/>
    <p:sldId id="325" r:id="rId8"/>
    <p:sldId id="265" r:id="rId9"/>
    <p:sldId id="266" r:id="rId10"/>
    <p:sldId id="322" r:id="rId11"/>
    <p:sldId id="315" r:id="rId12"/>
    <p:sldId id="316" r:id="rId13"/>
    <p:sldId id="274" r:id="rId14"/>
    <p:sldId id="271" r:id="rId15"/>
    <p:sldId id="283" r:id="rId16"/>
    <p:sldId id="326" r:id="rId17"/>
    <p:sldId id="327" r:id="rId18"/>
    <p:sldId id="328" r:id="rId19"/>
    <p:sldId id="329" r:id="rId20"/>
    <p:sldId id="330" r:id="rId21"/>
    <p:sldId id="331" r:id="rId22"/>
    <p:sldId id="332" r:id="rId23"/>
    <p:sldId id="333" r:id="rId24"/>
    <p:sldId id="299" r:id="rId25"/>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60"/>
  </p:normalViewPr>
  <p:slideViewPr>
    <p:cSldViewPr>
      <p:cViewPr varScale="1">
        <p:scale>
          <a:sx n="111" d="100"/>
          <a:sy n="111" d="100"/>
        </p:scale>
        <p:origin x="2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A354666-8C1D-42D5-882D-AD4F82669DB9}" type="datetimeFigureOut">
              <a:rPr lang="tr-TR" smtClean="0"/>
              <a:t>24.10.2015</a:t>
            </a:fld>
            <a:endParaRPr lang="tr-TR"/>
          </a:p>
        </p:txBody>
      </p:sp>
      <p:sp>
        <p:nvSpPr>
          <p:cNvPr id="4" name="Altbilgi Yer Tutucusu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33DDA49-CA2B-4EDA-B01F-15ED77730F6D}" type="slidenum">
              <a:rPr lang="tr-TR" smtClean="0"/>
              <a:t>‹#›</a:t>
            </a:fld>
            <a:endParaRPr lang="tr-TR"/>
          </a:p>
        </p:txBody>
      </p:sp>
    </p:spTree>
    <p:extLst>
      <p:ext uri="{BB962C8B-B14F-4D97-AF65-F5344CB8AC3E}">
        <p14:creationId xmlns:p14="http://schemas.microsoft.com/office/powerpoint/2010/main" val="3341995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BC7C2D6-282B-4886-AE89-C3D915BF24B3}" type="datetimeFigureOut">
              <a:rPr lang="tr-TR" smtClean="0"/>
              <a:t>24.10.2015</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200BF5F-25A1-4FBD-B071-7E5E03583980}" type="slidenum">
              <a:rPr lang="tr-TR" smtClean="0"/>
              <a:t>‹#›</a:t>
            </a:fld>
            <a:endParaRPr lang="tr-TR"/>
          </a:p>
        </p:txBody>
      </p:sp>
    </p:spTree>
    <p:extLst>
      <p:ext uri="{BB962C8B-B14F-4D97-AF65-F5344CB8AC3E}">
        <p14:creationId xmlns:p14="http://schemas.microsoft.com/office/powerpoint/2010/main" val="3539395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200BF5F-25A1-4FBD-B071-7E5E03583980}" type="slidenum">
              <a:rPr lang="tr-TR" smtClean="0"/>
              <a:t>24</a:t>
            </a:fld>
            <a:endParaRPr lang="tr-TR"/>
          </a:p>
        </p:txBody>
      </p:sp>
    </p:spTree>
    <p:extLst>
      <p:ext uri="{BB962C8B-B14F-4D97-AF65-F5344CB8AC3E}">
        <p14:creationId xmlns:p14="http://schemas.microsoft.com/office/powerpoint/2010/main" val="3074188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0C851F02-11A6-4DA6-9BDE-01434D00AC3E}" type="datetime1">
              <a:rPr lang="tr-TR" smtClean="0"/>
              <a:t>24.10.2015</a:t>
            </a:fld>
            <a:endParaRPr lang="tr-TR"/>
          </a:p>
        </p:txBody>
      </p:sp>
      <p:sp>
        <p:nvSpPr>
          <p:cNvPr id="19" name="Footer Placeholder 18"/>
          <p:cNvSpPr>
            <a:spLocks noGrp="1"/>
          </p:cNvSpPr>
          <p:nvPr>
            <p:ph type="ftr" sz="quarter" idx="11"/>
          </p:nvPr>
        </p:nvSpPr>
        <p:spPr/>
        <p:txBody>
          <a:bodyPr/>
          <a:lstStyle/>
          <a:p>
            <a:r>
              <a:rPr lang="tr-TR" smtClean="0"/>
              <a:t>Strateji Geliştirme Hizmetleri 3 Bölümü (İstatistik)</a:t>
            </a:r>
            <a:endParaRPr lang="tr-TR"/>
          </a:p>
        </p:txBody>
      </p:sp>
      <p:sp>
        <p:nvSpPr>
          <p:cNvPr id="27" name="Slide Number Placeholder 26"/>
          <p:cNvSpPr>
            <a:spLocks noGrp="1"/>
          </p:cNvSpPr>
          <p:nvPr>
            <p:ph type="sldNum" sz="quarter" idx="12"/>
          </p:nvPr>
        </p:nvSpPr>
        <p:spPr/>
        <p:txBody>
          <a:bodyPr/>
          <a:lstStyle/>
          <a:p>
            <a:fld id="{A3ACEE26-59C1-4ABF-AA94-15330271C96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6055077-9255-4723-B6C2-B91191F9C8D2}" type="datetime1">
              <a:rPr lang="tr-TR" smtClean="0"/>
              <a:t>24.10.2015</a:t>
            </a:fld>
            <a:endParaRPr lang="tr-TR"/>
          </a:p>
        </p:txBody>
      </p:sp>
      <p:sp>
        <p:nvSpPr>
          <p:cNvPr id="5" name="Footer Placeholder 4"/>
          <p:cNvSpPr>
            <a:spLocks noGrp="1"/>
          </p:cNvSpPr>
          <p:nvPr>
            <p:ph type="ftr" sz="quarter" idx="11"/>
          </p:nvPr>
        </p:nvSpPr>
        <p:spPr/>
        <p:txBody>
          <a:bodyPr/>
          <a:lstStyle/>
          <a:p>
            <a:r>
              <a:rPr lang="tr-TR" smtClean="0"/>
              <a:t>Strateji Geliştirme Hizmetleri 3 Bölümü (İstatistik)</a:t>
            </a:r>
            <a:endParaRPr lang="tr-TR"/>
          </a:p>
        </p:txBody>
      </p:sp>
      <p:sp>
        <p:nvSpPr>
          <p:cNvPr id="6" name="Slide Number Placeholder 5"/>
          <p:cNvSpPr>
            <a:spLocks noGrp="1"/>
          </p:cNvSpPr>
          <p:nvPr>
            <p:ph type="sldNum" sz="quarter" idx="12"/>
          </p:nvPr>
        </p:nvSpPr>
        <p:spPr/>
        <p:txBody>
          <a:bodyPr/>
          <a:lstStyle/>
          <a:p>
            <a:fld id="{A3ACEE26-59C1-4ABF-AA94-15330271C96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C140DAB3-F6C6-4410-8F0C-736F679FD33F}" type="datetime1">
              <a:rPr lang="tr-TR" smtClean="0"/>
              <a:t>24.10.2015</a:t>
            </a:fld>
            <a:endParaRPr lang="tr-TR"/>
          </a:p>
        </p:txBody>
      </p:sp>
      <p:sp>
        <p:nvSpPr>
          <p:cNvPr id="5" name="Footer Placeholder 4"/>
          <p:cNvSpPr>
            <a:spLocks noGrp="1"/>
          </p:cNvSpPr>
          <p:nvPr>
            <p:ph type="ftr" sz="quarter" idx="11"/>
          </p:nvPr>
        </p:nvSpPr>
        <p:spPr/>
        <p:txBody>
          <a:bodyPr/>
          <a:lstStyle/>
          <a:p>
            <a:r>
              <a:rPr lang="tr-TR" smtClean="0"/>
              <a:t>Strateji Geliştirme Hizmetleri 3 Bölümü (İstatistik)</a:t>
            </a:r>
            <a:endParaRPr lang="tr-TR"/>
          </a:p>
        </p:txBody>
      </p:sp>
      <p:sp>
        <p:nvSpPr>
          <p:cNvPr id="6" name="Slide Number Placeholder 5"/>
          <p:cNvSpPr>
            <a:spLocks noGrp="1"/>
          </p:cNvSpPr>
          <p:nvPr>
            <p:ph type="sldNum" sz="quarter" idx="12"/>
          </p:nvPr>
        </p:nvSpPr>
        <p:spPr/>
        <p:txBody>
          <a:bodyPr/>
          <a:lstStyle/>
          <a:p>
            <a:fld id="{A3ACEE26-59C1-4ABF-AA94-15330271C96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3AC5C21-DBFC-42A1-BDFC-0DE5B102250A}" type="datetime1">
              <a:rPr lang="tr-TR" smtClean="0"/>
              <a:t>24.10.2015</a:t>
            </a:fld>
            <a:endParaRPr lang="tr-TR"/>
          </a:p>
        </p:txBody>
      </p:sp>
      <p:sp>
        <p:nvSpPr>
          <p:cNvPr id="5" name="Footer Placeholder 4"/>
          <p:cNvSpPr>
            <a:spLocks noGrp="1"/>
          </p:cNvSpPr>
          <p:nvPr>
            <p:ph type="ftr" sz="quarter" idx="11"/>
          </p:nvPr>
        </p:nvSpPr>
        <p:spPr/>
        <p:txBody>
          <a:bodyPr/>
          <a:lstStyle/>
          <a:p>
            <a:r>
              <a:rPr lang="tr-TR" smtClean="0"/>
              <a:t>Strateji Geliştirme Hizmetleri 3 Bölümü (İstatistik)</a:t>
            </a:r>
            <a:endParaRPr lang="tr-TR"/>
          </a:p>
        </p:txBody>
      </p:sp>
      <p:sp>
        <p:nvSpPr>
          <p:cNvPr id="6" name="Slide Number Placeholder 5"/>
          <p:cNvSpPr>
            <a:spLocks noGrp="1"/>
          </p:cNvSpPr>
          <p:nvPr>
            <p:ph type="sldNum" sz="quarter" idx="12"/>
          </p:nvPr>
        </p:nvSpPr>
        <p:spPr/>
        <p:txBody>
          <a:bodyPr/>
          <a:lstStyle/>
          <a:p>
            <a:fld id="{A3ACEE26-59C1-4ABF-AA94-15330271C96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B85C672-3900-415D-9ACB-3E59FCEBB462}" type="datetime1">
              <a:rPr lang="tr-TR" smtClean="0"/>
              <a:t>24.10.2015</a:t>
            </a:fld>
            <a:endParaRPr lang="tr-TR"/>
          </a:p>
        </p:txBody>
      </p:sp>
      <p:sp>
        <p:nvSpPr>
          <p:cNvPr id="5" name="Footer Placeholder 4"/>
          <p:cNvSpPr>
            <a:spLocks noGrp="1"/>
          </p:cNvSpPr>
          <p:nvPr>
            <p:ph type="ftr" sz="quarter" idx="11"/>
          </p:nvPr>
        </p:nvSpPr>
        <p:spPr/>
        <p:txBody>
          <a:bodyPr/>
          <a:lstStyle/>
          <a:p>
            <a:r>
              <a:rPr lang="tr-TR" smtClean="0"/>
              <a:t>Strateji Geliştirme Hizmetleri 3 Bölümü (İstatistik)</a:t>
            </a:r>
            <a:endParaRPr lang="tr-TR"/>
          </a:p>
        </p:txBody>
      </p:sp>
      <p:sp>
        <p:nvSpPr>
          <p:cNvPr id="6" name="Slide Number Placeholder 5"/>
          <p:cNvSpPr>
            <a:spLocks noGrp="1"/>
          </p:cNvSpPr>
          <p:nvPr>
            <p:ph type="sldNum" sz="quarter" idx="12"/>
          </p:nvPr>
        </p:nvSpPr>
        <p:spPr/>
        <p:txBody>
          <a:bodyPr/>
          <a:lstStyle/>
          <a:p>
            <a:fld id="{A3ACEE26-59C1-4ABF-AA94-15330271C96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4D5E5CF4-721C-4C92-8B41-1BAC88DD9BD1}" type="datetime1">
              <a:rPr lang="tr-TR" smtClean="0"/>
              <a:t>24.10.2015</a:t>
            </a:fld>
            <a:endParaRPr lang="tr-TR"/>
          </a:p>
        </p:txBody>
      </p:sp>
      <p:sp>
        <p:nvSpPr>
          <p:cNvPr id="6" name="Footer Placeholder 5"/>
          <p:cNvSpPr>
            <a:spLocks noGrp="1"/>
          </p:cNvSpPr>
          <p:nvPr>
            <p:ph type="ftr" sz="quarter" idx="11"/>
          </p:nvPr>
        </p:nvSpPr>
        <p:spPr/>
        <p:txBody>
          <a:bodyPr/>
          <a:lstStyle/>
          <a:p>
            <a:r>
              <a:rPr lang="tr-TR" smtClean="0"/>
              <a:t>Strateji Geliştirme Hizmetleri 3 Bölümü (İstatistik)</a:t>
            </a:r>
            <a:endParaRPr lang="tr-TR"/>
          </a:p>
        </p:txBody>
      </p:sp>
      <p:sp>
        <p:nvSpPr>
          <p:cNvPr id="7" name="Slide Number Placeholder 6"/>
          <p:cNvSpPr>
            <a:spLocks noGrp="1"/>
          </p:cNvSpPr>
          <p:nvPr>
            <p:ph type="sldNum" sz="quarter" idx="12"/>
          </p:nvPr>
        </p:nvSpPr>
        <p:spPr/>
        <p:txBody>
          <a:bodyPr/>
          <a:lstStyle/>
          <a:p>
            <a:fld id="{A3ACEE26-59C1-4ABF-AA94-15330271C96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52D68D3F-F770-4B97-81E6-E8320BE78C6F}" type="datetime1">
              <a:rPr lang="tr-TR" smtClean="0"/>
              <a:t>24.10.2015</a:t>
            </a:fld>
            <a:endParaRPr lang="tr-TR"/>
          </a:p>
        </p:txBody>
      </p:sp>
      <p:sp>
        <p:nvSpPr>
          <p:cNvPr id="8" name="Footer Placeholder 7"/>
          <p:cNvSpPr>
            <a:spLocks noGrp="1"/>
          </p:cNvSpPr>
          <p:nvPr>
            <p:ph type="ftr" sz="quarter" idx="11"/>
          </p:nvPr>
        </p:nvSpPr>
        <p:spPr/>
        <p:txBody>
          <a:bodyPr/>
          <a:lstStyle/>
          <a:p>
            <a:r>
              <a:rPr lang="tr-TR" smtClean="0"/>
              <a:t>Strateji Geliştirme Hizmetleri 3 Bölümü (İstatistik)</a:t>
            </a:r>
            <a:endParaRPr lang="tr-TR"/>
          </a:p>
        </p:txBody>
      </p:sp>
      <p:sp>
        <p:nvSpPr>
          <p:cNvPr id="9" name="Slide Number Placeholder 8"/>
          <p:cNvSpPr>
            <a:spLocks noGrp="1"/>
          </p:cNvSpPr>
          <p:nvPr>
            <p:ph type="sldNum" sz="quarter" idx="12"/>
          </p:nvPr>
        </p:nvSpPr>
        <p:spPr/>
        <p:txBody>
          <a:bodyPr/>
          <a:lstStyle/>
          <a:p>
            <a:fld id="{A3ACEE26-59C1-4ABF-AA94-15330271C96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6B5A1902-17B7-4711-8D37-E70DBB8AAE45}" type="datetime1">
              <a:rPr lang="tr-TR" smtClean="0"/>
              <a:t>24.10.2015</a:t>
            </a:fld>
            <a:endParaRPr lang="tr-TR"/>
          </a:p>
        </p:txBody>
      </p:sp>
      <p:sp>
        <p:nvSpPr>
          <p:cNvPr id="4" name="Footer Placeholder 3"/>
          <p:cNvSpPr>
            <a:spLocks noGrp="1"/>
          </p:cNvSpPr>
          <p:nvPr>
            <p:ph type="ftr" sz="quarter" idx="11"/>
          </p:nvPr>
        </p:nvSpPr>
        <p:spPr/>
        <p:txBody>
          <a:bodyPr/>
          <a:lstStyle/>
          <a:p>
            <a:r>
              <a:rPr lang="tr-TR" smtClean="0"/>
              <a:t>Strateji Geliştirme Hizmetleri 3 Bölümü (İstatistik)</a:t>
            </a:r>
            <a:endParaRPr lang="tr-TR"/>
          </a:p>
        </p:txBody>
      </p:sp>
      <p:sp>
        <p:nvSpPr>
          <p:cNvPr id="5" name="Slide Number Placeholder 4"/>
          <p:cNvSpPr>
            <a:spLocks noGrp="1"/>
          </p:cNvSpPr>
          <p:nvPr>
            <p:ph type="sldNum" sz="quarter" idx="12"/>
          </p:nvPr>
        </p:nvSpPr>
        <p:spPr/>
        <p:txBody>
          <a:bodyPr/>
          <a:lstStyle/>
          <a:p>
            <a:fld id="{A3ACEE26-59C1-4ABF-AA94-15330271C96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60831-4DEB-4A21-B88B-91DBBB0F9267}" type="datetime1">
              <a:rPr lang="tr-TR" smtClean="0"/>
              <a:t>24.10.2015</a:t>
            </a:fld>
            <a:endParaRPr lang="tr-TR"/>
          </a:p>
        </p:txBody>
      </p:sp>
      <p:sp>
        <p:nvSpPr>
          <p:cNvPr id="3" name="Footer Placeholder 2"/>
          <p:cNvSpPr>
            <a:spLocks noGrp="1"/>
          </p:cNvSpPr>
          <p:nvPr>
            <p:ph type="ftr" sz="quarter" idx="11"/>
          </p:nvPr>
        </p:nvSpPr>
        <p:spPr/>
        <p:txBody>
          <a:bodyPr/>
          <a:lstStyle/>
          <a:p>
            <a:r>
              <a:rPr lang="tr-TR" smtClean="0"/>
              <a:t>Strateji Geliştirme Hizmetleri 3 Bölümü (İstatistik)</a:t>
            </a:r>
            <a:endParaRPr lang="tr-TR"/>
          </a:p>
        </p:txBody>
      </p:sp>
      <p:sp>
        <p:nvSpPr>
          <p:cNvPr id="4" name="Slide Number Placeholder 3"/>
          <p:cNvSpPr>
            <a:spLocks noGrp="1"/>
          </p:cNvSpPr>
          <p:nvPr>
            <p:ph type="sldNum" sz="quarter" idx="12"/>
          </p:nvPr>
        </p:nvSpPr>
        <p:spPr/>
        <p:txBody>
          <a:bodyPr/>
          <a:lstStyle/>
          <a:p>
            <a:fld id="{A3ACEE26-59C1-4ABF-AA94-15330271C96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F8B0C5F-2819-4C95-ABB5-BFEFBAAECA9C}" type="datetime1">
              <a:rPr lang="tr-TR" smtClean="0"/>
              <a:t>24.10.2015</a:t>
            </a:fld>
            <a:endParaRPr lang="tr-TR"/>
          </a:p>
        </p:txBody>
      </p:sp>
      <p:sp>
        <p:nvSpPr>
          <p:cNvPr id="6" name="Footer Placeholder 5"/>
          <p:cNvSpPr>
            <a:spLocks noGrp="1"/>
          </p:cNvSpPr>
          <p:nvPr>
            <p:ph type="ftr" sz="quarter" idx="11"/>
          </p:nvPr>
        </p:nvSpPr>
        <p:spPr/>
        <p:txBody>
          <a:bodyPr/>
          <a:lstStyle/>
          <a:p>
            <a:r>
              <a:rPr lang="tr-TR" smtClean="0"/>
              <a:t>Strateji Geliştirme Hizmetleri 3 Bölümü (İstatistik)</a:t>
            </a:r>
            <a:endParaRPr lang="tr-TR"/>
          </a:p>
        </p:txBody>
      </p:sp>
      <p:sp>
        <p:nvSpPr>
          <p:cNvPr id="7" name="Slide Number Placeholder 6"/>
          <p:cNvSpPr>
            <a:spLocks noGrp="1"/>
          </p:cNvSpPr>
          <p:nvPr>
            <p:ph type="sldNum" sz="quarter" idx="12"/>
          </p:nvPr>
        </p:nvSpPr>
        <p:spPr/>
        <p:txBody>
          <a:bodyPr/>
          <a:lstStyle/>
          <a:p>
            <a:fld id="{A3ACEE26-59C1-4ABF-AA94-15330271C96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C04CA9C8-8EC3-46DD-AEAD-DF5BE85426B5}" type="datetime1">
              <a:rPr lang="tr-TR" smtClean="0"/>
              <a:t>24.10.2015</a:t>
            </a:fld>
            <a:endParaRPr lang="tr-TR"/>
          </a:p>
        </p:txBody>
      </p:sp>
      <p:sp>
        <p:nvSpPr>
          <p:cNvPr id="6" name="Footer Placeholder 5"/>
          <p:cNvSpPr>
            <a:spLocks noGrp="1"/>
          </p:cNvSpPr>
          <p:nvPr>
            <p:ph type="ftr" sz="quarter" idx="11"/>
          </p:nvPr>
        </p:nvSpPr>
        <p:spPr/>
        <p:txBody>
          <a:bodyPr/>
          <a:lstStyle/>
          <a:p>
            <a:r>
              <a:rPr lang="tr-TR" smtClean="0"/>
              <a:t>Strateji Geliştirme Hizmetleri 3 Bölümü (İstatistik)</a:t>
            </a:r>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A3ACEE26-59C1-4ABF-AA94-15330271C96C}"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E055A72-12BF-4662-BC29-7A430C4CD0F0}" type="datetime1">
              <a:rPr lang="tr-TR" smtClean="0"/>
              <a:t>24.10.2015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Strateji Geliştirme Hizmetleri 3 Bölümü (İstatistik)</a:t>
            </a: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ACEE26-59C1-4ABF-AA94-15330271C96C}"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yaygin.meb.gov.tr/"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83568" y="3501008"/>
            <a:ext cx="8098820" cy="181588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eaLnBrk="1" hangingPunct="1"/>
            <a:r>
              <a:rPr lang="tr-TR" altLang="tr-TR" sz="5600" b="1" dirty="0" smtClean="0">
                <a:ln w="10541" cmpd="sng">
                  <a:solidFill>
                    <a:schemeClr val="accent1">
                      <a:shade val="88000"/>
                      <a:satMod val="110000"/>
                    </a:schemeClr>
                  </a:solidFill>
                  <a:prstDash val="solid"/>
                </a:ln>
                <a:solidFill>
                  <a:schemeClr val="accent2">
                    <a:lumMod val="75000"/>
                  </a:schemeClr>
                </a:solidFill>
                <a:latin typeface="Calibri" pitchFamily="34" charset="0"/>
                <a:ea typeface="Calibri" pitchFamily="34" charset="0"/>
                <a:cs typeface="Calibri" pitchFamily="34" charset="0"/>
              </a:rPr>
              <a:t>2015-2016 </a:t>
            </a:r>
            <a:r>
              <a:rPr lang="tr-TR" altLang="tr-TR" sz="5600" b="1" dirty="0">
                <a:ln w="10541" cmpd="sng">
                  <a:solidFill>
                    <a:schemeClr val="accent1">
                      <a:shade val="88000"/>
                      <a:satMod val="110000"/>
                    </a:schemeClr>
                  </a:solidFill>
                  <a:prstDash val="solid"/>
                </a:ln>
                <a:solidFill>
                  <a:schemeClr val="accent2">
                    <a:lumMod val="75000"/>
                  </a:schemeClr>
                </a:solidFill>
                <a:latin typeface="Calibri" pitchFamily="34" charset="0"/>
                <a:ea typeface="Calibri" pitchFamily="34" charset="0"/>
                <a:cs typeface="Calibri" pitchFamily="34" charset="0"/>
              </a:rPr>
              <a:t>MEİS MODÜLÜ </a:t>
            </a:r>
          </a:p>
          <a:p>
            <a:pPr algn="ctr" eaLnBrk="1" hangingPunct="1"/>
            <a:r>
              <a:rPr lang="tr-TR" altLang="tr-TR" sz="5600" b="1" dirty="0">
                <a:ln w="10541" cmpd="sng">
                  <a:solidFill>
                    <a:schemeClr val="accent1">
                      <a:shade val="88000"/>
                      <a:satMod val="110000"/>
                    </a:schemeClr>
                  </a:solidFill>
                  <a:prstDash val="solid"/>
                </a:ln>
                <a:solidFill>
                  <a:schemeClr val="accent2">
                    <a:lumMod val="75000"/>
                  </a:schemeClr>
                </a:solidFill>
                <a:latin typeface="Calibri" pitchFamily="34" charset="0"/>
                <a:ea typeface="Calibri" pitchFamily="34" charset="0"/>
                <a:cs typeface="Calibri" pitchFamily="34" charset="0"/>
              </a:rPr>
              <a:t>BİLGİ GİRİŞİ TOPLANTISI</a:t>
            </a:r>
            <a:endParaRPr lang="tr-TR" sz="5600" b="1" dirty="0">
              <a:ln w="10541" cmpd="sng">
                <a:solidFill>
                  <a:schemeClr val="accent1">
                    <a:shade val="88000"/>
                    <a:satMod val="110000"/>
                  </a:schemeClr>
                </a:solidFill>
                <a:prstDash val="solid"/>
              </a:ln>
              <a:solidFill>
                <a:schemeClr val="accent2">
                  <a:lumMod val="75000"/>
                </a:schemeClr>
              </a:solidFill>
            </a:endParaRPr>
          </a:p>
        </p:txBody>
      </p:sp>
      <p:sp>
        <p:nvSpPr>
          <p:cNvPr id="6" name="Slayt Numarası Yer Tutucusu 5"/>
          <p:cNvSpPr>
            <a:spLocks noGrp="1"/>
          </p:cNvSpPr>
          <p:nvPr>
            <p:ph type="sldNum" sz="quarter" idx="12"/>
          </p:nvPr>
        </p:nvSpPr>
        <p:spPr/>
        <p:txBody>
          <a:bodyPr/>
          <a:lstStyle/>
          <a:p>
            <a:fld id="{A3ACEE26-59C1-4ABF-AA94-15330271C96C}" type="slidenum">
              <a:rPr lang="tr-TR" smtClean="0"/>
              <a:t>1</a:t>
            </a:fld>
            <a:endParaRPr lang="tr-T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9872" y="764704"/>
            <a:ext cx="2448272" cy="2448272"/>
          </a:xfrm>
          <a:prstGeom prst="rect">
            <a:avLst/>
          </a:prstGeom>
        </p:spPr>
      </p:pic>
    </p:spTree>
    <p:extLst>
      <p:ext uri="{BB962C8B-B14F-4D97-AF65-F5344CB8AC3E}">
        <p14:creationId xmlns:p14="http://schemas.microsoft.com/office/powerpoint/2010/main" val="3211927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uvarlatılmış Dikdörtgen 5"/>
          <p:cNvSpPr/>
          <p:nvPr/>
        </p:nvSpPr>
        <p:spPr>
          <a:xfrm>
            <a:off x="203920" y="1016732"/>
            <a:ext cx="8712968" cy="9361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4000" b="1" dirty="0">
                <a:latin typeface="Calibri" pitchFamily="34" charset="0"/>
              </a:rPr>
              <a:t>GÜNCELLEME YAPILACAK EKRANLAR</a:t>
            </a:r>
          </a:p>
        </p:txBody>
      </p:sp>
      <p:sp>
        <p:nvSpPr>
          <p:cNvPr id="5" name="Dikdörtgen 8"/>
          <p:cNvSpPr>
            <a:spLocks noChangeArrowheads="1"/>
          </p:cNvSpPr>
          <p:nvPr/>
        </p:nvSpPr>
        <p:spPr bwMode="auto">
          <a:xfrm>
            <a:off x="793733" y="1484784"/>
            <a:ext cx="833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endParaRPr lang="tr-TR" altLang="tr-TR" sz="3600" b="1" dirty="0">
              <a:solidFill>
                <a:srgbClr val="002060"/>
              </a:solidFill>
              <a:effectLst/>
              <a:latin typeface="Calibri" pitchFamily="34" charset="0"/>
              <a:ea typeface="Calibri" pitchFamily="34" charset="0"/>
              <a:cs typeface="Calibri" pitchFamily="34" charset="0"/>
            </a:endParaRPr>
          </a:p>
        </p:txBody>
      </p:sp>
      <p:pic>
        <p:nvPicPr>
          <p:cNvPr id="9" name="Picture 3" descr="C:\Users\ENISE\Desktop\istatist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988" y="5881688"/>
            <a:ext cx="1001712"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Şeritli Sağ Ok 10"/>
          <p:cNvSpPr/>
          <p:nvPr/>
        </p:nvSpPr>
        <p:spPr>
          <a:xfrm>
            <a:off x="195242" y="2573730"/>
            <a:ext cx="489204" cy="360040"/>
          </a:xfrm>
          <a:prstGeom prst="stripedRightArrow">
            <a:avLst/>
          </a:prstGeom>
          <a:effectLst>
            <a:glow rad="228600">
              <a:schemeClr val="accent1">
                <a:satMod val="175000"/>
                <a:alpha val="40000"/>
              </a:schemeClr>
            </a:glow>
            <a:outerShdw blurRad="57150" dist="38100" dir="5400000" algn="ctr" rotWithShape="0">
              <a:schemeClr val="accent2">
                <a:shade val="9000"/>
                <a:alpha val="48000"/>
                <a:satMod val="105000"/>
              </a:schemeClr>
            </a:outerShdw>
          </a:effectLst>
        </p:spPr>
        <p:style>
          <a:lnRef idx="1">
            <a:schemeClr val="accent2"/>
          </a:lnRef>
          <a:fillRef idx="3">
            <a:schemeClr val="accent2"/>
          </a:fillRef>
          <a:effectRef idx="2">
            <a:schemeClr val="accent2"/>
          </a:effectRef>
          <a:fontRef idx="minor">
            <a:schemeClr val="lt1"/>
          </a:fontRef>
        </p:style>
        <p:txBody>
          <a:bodyPr anchor="ctr"/>
          <a:lstStyle/>
          <a:p>
            <a:pPr>
              <a:defRPr/>
            </a:pPr>
            <a:endParaRPr lang="tr-TR"/>
          </a:p>
        </p:txBody>
      </p:sp>
      <p:sp>
        <p:nvSpPr>
          <p:cNvPr id="8" name="Dikdörtgen 7"/>
          <p:cNvSpPr/>
          <p:nvPr/>
        </p:nvSpPr>
        <p:spPr>
          <a:xfrm>
            <a:off x="439844" y="2346444"/>
            <a:ext cx="7932903" cy="2862322"/>
          </a:xfrm>
          <a:prstGeom prst="rect">
            <a:avLst/>
          </a:prstGeom>
        </p:spPr>
        <p:txBody>
          <a:bodyPr wrap="square">
            <a:spAutoFit/>
          </a:bodyPr>
          <a:lstStyle/>
          <a:p>
            <a:pPr lvl="1">
              <a:spcBef>
                <a:spcPct val="50000"/>
              </a:spcBef>
            </a:pPr>
            <a:r>
              <a:rPr lang="tr-TR" altLang="tr-TR" sz="3000" b="1" dirty="0" smtClean="0">
                <a:solidFill>
                  <a:srgbClr val="0070C0"/>
                </a:solidFill>
                <a:latin typeface="Calibri" pitchFamily="34" charset="0"/>
                <a:ea typeface="Calibri" pitchFamily="34" charset="0"/>
                <a:cs typeface="Calibri" pitchFamily="34" charset="0"/>
              </a:rPr>
              <a:t>Halk Eğitim Merkezi, Mesleki Eğitim Merkezi, kursiyer, personel ve bina bilgi girişlerini </a:t>
            </a:r>
            <a:r>
              <a:rPr lang="tr-TR" altLang="tr-TR" sz="3000" b="1" dirty="0" smtClean="0">
                <a:solidFill>
                  <a:srgbClr val="0070C0"/>
                </a:solidFill>
                <a:latin typeface="Calibri" pitchFamily="34" charset="0"/>
                <a:ea typeface="Calibri" pitchFamily="34" charset="0"/>
                <a:cs typeface="Calibri" pitchFamily="34" charset="0"/>
                <a:hlinkClick r:id="rId3"/>
              </a:rPr>
              <a:t>http://eyaygin.meb.gov.tr</a:t>
            </a:r>
            <a:r>
              <a:rPr lang="tr-TR" altLang="tr-TR" sz="3000" b="1" dirty="0" smtClean="0">
                <a:solidFill>
                  <a:srgbClr val="0070C0"/>
                </a:solidFill>
                <a:latin typeface="Calibri" pitchFamily="34" charset="0"/>
                <a:ea typeface="Calibri" pitchFamily="34" charset="0"/>
                <a:cs typeface="Calibri" pitchFamily="34" charset="0"/>
              </a:rPr>
              <a:t> adresindeki e-Yaygın Modülünden, eğitim olanakları bilgi girişlerini ise önceki yıllarda olduğu gibi MEİS Modülü üzerinden yapılacaktır.</a:t>
            </a:r>
            <a:endParaRPr lang="tr-TR" altLang="tr-TR" sz="3000" b="1" dirty="0">
              <a:solidFill>
                <a:srgbClr val="0070C0"/>
              </a:solidFill>
              <a:latin typeface="Calibri" pitchFamily="34" charset="0"/>
              <a:ea typeface="Calibri" pitchFamily="34" charset="0"/>
              <a:cs typeface="Calibri" pitchFamily="34" charset="0"/>
            </a:endParaRPr>
          </a:p>
        </p:txBody>
      </p:sp>
      <p:sp>
        <p:nvSpPr>
          <p:cNvPr id="3" name="Slayt Numarası Yer Tutucusu 2"/>
          <p:cNvSpPr>
            <a:spLocks noGrp="1"/>
          </p:cNvSpPr>
          <p:nvPr>
            <p:ph type="sldNum" sz="quarter" idx="12"/>
          </p:nvPr>
        </p:nvSpPr>
        <p:spPr/>
        <p:txBody>
          <a:bodyPr/>
          <a:lstStyle/>
          <a:p>
            <a:fld id="{A3ACEE26-59C1-4ABF-AA94-15330271C96C}" type="slidenum">
              <a:rPr lang="tr-TR" smtClean="0"/>
              <a:t>10</a:t>
            </a:fld>
            <a:endParaRPr lang="tr-TR"/>
          </a:p>
        </p:txBody>
      </p:sp>
    </p:spTree>
    <p:extLst>
      <p:ext uri="{BB962C8B-B14F-4D97-AF65-F5344CB8AC3E}">
        <p14:creationId xmlns:p14="http://schemas.microsoft.com/office/powerpoint/2010/main" val="385344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uvarlatılmış Dikdörtgen 5"/>
          <p:cNvSpPr/>
          <p:nvPr/>
        </p:nvSpPr>
        <p:spPr>
          <a:xfrm>
            <a:off x="203920" y="1016732"/>
            <a:ext cx="8712968" cy="9361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4000" b="1" dirty="0">
                <a:latin typeface="Calibri" pitchFamily="34" charset="0"/>
              </a:rPr>
              <a:t>GÜNCELLEME YAPILACAK EKRANLAR</a:t>
            </a:r>
          </a:p>
        </p:txBody>
      </p:sp>
      <p:sp>
        <p:nvSpPr>
          <p:cNvPr id="5" name="Dikdörtgen 8"/>
          <p:cNvSpPr>
            <a:spLocks noChangeArrowheads="1"/>
          </p:cNvSpPr>
          <p:nvPr/>
        </p:nvSpPr>
        <p:spPr bwMode="auto">
          <a:xfrm>
            <a:off x="793733" y="1484784"/>
            <a:ext cx="833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endParaRPr lang="tr-TR" altLang="tr-TR" sz="3600" b="1" dirty="0">
              <a:solidFill>
                <a:srgbClr val="002060"/>
              </a:solidFill>
              <a:effectLst/>
              <a:latin typeface="Calibri" pitchFamily="34" charset="0"/>
              <a:ea typeface="Calibri" pitchFamily="34" charset="0"/>
              <a:cs typeface="Calibri" pitchFamily="34" charset="0"/>
            </a:endParaRPr>
          </a:p>
        </p:txBody>
      </p:sp>
      <p:pic>
        <p:nvPicPr>
          <p:cNvPr id="9" name="Picture 3" descr="C:\Users\ENISE\Desktop\istatist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988" y="5881688"/>
            <a:ext cx="1001712"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Şeritli Sağ Ok 10"/>
          <p:cNvSpPr/>
          <p:nvPr/>
        </p:nvSpPr>
        <p:spPr>
          <a:xfrm>
            <a:off x="195242" y="2573730"/>
            <a:ext cx="489204" cy="360040"/>
          </a:xfrm>
          <a:prstGeom prst="stripedRightArrow">
            <a:avLst/>
          </a:prstGeom>
          <a:effectLst>
            <a:glow rad="228600">
              <a:schemeClr val="accent1">
                <a:satMod val="175000"/>
                <a:alpha val="40000"/>
              </a:schemeClr>
            </a:glow>
            <a:outerShdw blurRad="57150" dist="38100" dir="5400000" algn="ctr" rotWithShape="0">
              <a:schemeClr val="accent2">
                <a:shade val="9000"/>
                <a:alpha val="48000"/>
                <a:satMod val="105000"/>
              </a:schemeClr>
            </a:outerShdw>
          </a:effectLst>
        </p:spPr>
        <p:style>
          <a:lnRef idx="1">
            <a:schemeClr val="accent2"/>
          </a:lnRef>
          <a:fillRef idx="3">
            <a:schemeClr val="accent2"/>
          </a:fillRef>
          <a:effectRef idx="2">
            <a:schemeClr val="accent2"/>
          </a:effectRef>
          <a:fontRef idx="minor">
            <a:schemeClr val="lt1"/>
          </a:fontRef>
        </p:style>
        <p:txBody>
          <a:bodyPr anchor="ctr"/>
          <a:lstStyle/>
          <a:p>
            <a:pPr>
              <a:defRPr/>
            </a:pPr>
            <a:endParaRPr lang="tr-TR"/>
          </a:p>
        </p:txBody>
      </p:sp>
      <p:sp>
        <p:nvSpPr>
          <p:cNvPr id="7" name="Dikdörtgen 6"/>
          <p:cNvSpPr/>
          <p:nvPr/>
        </p:nvSpPr>
        <p:spPr>
          <a:xfrm>
            <a:off x="439844" y="2348880"/>
            <a:ext cx="7932903" cy="3323987"/>
          </a:xfrm>
          <a:prstGeom prst="rect">
            <a:avLst/>
          </a:prstGeom>
        </p:spPr>
        <p:txBody>
          <a:bodyPr wrap="square">
            <a:spAutoFit/>
          </a:bodyPr>
          <a:lstStyle/>
          <a:p>
            <a:pPr lvl="1" algn="just">
              <a:spcBef>
                <a:spcPct val="50000"/>
              </a:spcBef>
            </a:pPr>
            <a:r>
              <a:rPr lang="tr-TR" altLang="tr-TR" sz="3000" b="1" dirty="0" smtClean="0">
                <a:solidFill>
                  <a:srgbClr val="0070C0"/>
                </a:solidFill>
                <a:latin typeface="Calibri" pitchFamily="34" charset="0"/>
                <a:ea typeface="Calibri" pitchFamily="34" charset="0"/>
                <a:cs typeface="Calibri" pitchFamily="34" charset="0"/>
              </a:rPr>
              <a:t>İlçe </a:t>
            </a:r>
            <a:r>
              <a:rPr lang="tr-TR" altLang="tr-TR" sz="3000" b="1" dirty="0" smtClean="0">
                <a:solidFill>
                  <a:srgbClr val="0070C0"/>
                </a:solidFill>
                <a:latin typeface="Calibri" pitchFamily="34" charset="0"/>
                <a:ea typeface="Calibri" pitchFamily="34" charset="0"/>
                <a:cs typeface="Calibri" pitchFamily="34" charset="0"/>
              </a:rPr>
              <a:t>milli </a:t>
            </a:r>
            <a:r>
              <a:rPr lang="tr-TR" altLang="tr-TR" sz="3000" b="1" dirty="0" smtClean="0">
                <a:solidFill>
                  <a:srgbClr val="0070C0"/>
                </a:solidFill>
                <a:latin typeface="Calibri" pitchFamily="34" charset="0"/>
                <a:ea typeface="Calibri" pitchFamily="34" charset="0"/>
                <a:cs typeface="Calibri" pitchFamily="34" charset="0"/>
              </a:rPr>
              <a:t>eğitim müdürlüğü yöneticileri, kendilerine bağlı okul ve kurumlardaki bilgi girişini MEİS Sorgu Modülünden sorgu alarak takip ve kontrol </a:t>
            </a:r>
            <a:r>
              <a:rPr lang="tr-TR" altLang="tr-TR" sz="3000" b="1" dirty="0" smtClean="0">
                <a:solidFill>
                  <a:srgbClr val="0070C0"/>
                </a:solidFill>
                <a:latin typeface="Calibri" pitchFamily="34" charset="0"/>
                <a:ea typeface="Calibri" pitchFamily="34" charset="0"/>
                <a:cs typeface="Calibri" pitchFamily="34" charset="0"/>
              </a:rPr>
              <a:t>edeceklerinden, bilgilerini </a:t>
            </a:r>
            <a:r>
              <a:rPr lang="tr-TR" altLang="tr-TR" sz="3000" b="1" dirty="0" smtClean="0">
                <a:solidFill>
                  <a:srgbClr val="0070C0"/>
                </a:solidFill>
                <a:latin typeface="Calibri" pitchFamily="34" charset="0"/>
                <a:ea typeface="Calibri" pitchFamily="34" charset="0"/>
                <a:cs typeface="Calibri" pitchFamily="34" charset="0"/>
              </a:rPr>
              <a:t>girmeyen veya eksik giren okul ve </a:t>
            </a:r>
            <a:r>
              <a:rPr lang="tr-TR" altLang="tr-TR" sz="3000" b="1" dirty="0" smtClean="0">
                <a:solidFill>
                  <a:srgbClr val="0070C0"/>
                </a:solidFill>
                <a:latin typeface="Calibri" pitchFamily="34" charset="0"/>
                <a:ea typeface="Calibri" pitchFamily="34" charset="0"/>
                <a:cs typeface="Calibri" pitchFamily="34" charset="0"/>
              </a:rPr>
              <a:t>kurumlarımızın veri girişini eksiksiz ve zamanında yapmaları gerekmektedir.</a:t>
            </a:r>
            <a:endParaRPr lang="tr-TR" altLang="tr-TR" sz="3000" b="1" dirty="0">
              <a:solidFill>
                <a:srgbClr val="0070C0"/>
              </a:solidFill>
              <a:latin typeface="Calibri" pitchFamily="34" charset="0"/>
              <a:ea typeface="Calibri" pitchFamily="34" charset="0"/>
              <a:cs typeface="Calibri" pitchFamily="34" charset="0"/>
            </a:endParaRPr>
          </a:p>
        </p:txBody>
      </p:sp>
      <p:sp>
        <p:nvSpPr>
          <p:cNvPr id="3" name="Slayt Numarası Yer Tutucusu 2"/>
          <p:cNvSpPr>
            <a:spLocks noGrp="1"/>
          </p:cNvSpPr>
          <p:nvPr>
            <p:ph type="sldNum" sz="quarter" idx="12"/>
          </p:nvPr>
        </p:nvSpPr>
        <p:spPr/>
        <p:txBody>
          <a:bodyPr/>
          <a:lstStyle/>
          <a:p>
            <a:fld id="{A3ACEE26-59C1-4ABF-AA94-15330271C96C}" type="slidenum">
              <a:rPr lang="tr-TR" smtClean="0"/>
              <a:t>11</a:t>
            </a:fld>
            <a:endParaRPr lang="tr-TR"/>
          </a:p>
        </p:txBody>
      </p:sp>
    </p:spTree>
    <p:extLst>
      <p:ext uri="{BB962C8B-B14F-4D97-AF65-F5344CB8AC3E}">
        <p14:creationId xmlns:p14="http://schemas.microsoft.com/office/powerpoint/2010/main" val="2837630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uvarlatılmış Dikdörtgen 5"/>
          <p:cNvSpPr/>
          <p:nvPr/>
        </p:nvSpPr>
        <p:spPr>
          <a:xfrm>
            <a:off x="203920" y="1016732"/>
            <a:ext cx="8712968" cy="9361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4000" b="1" dirty="0">
                <a:latin typeface="Calibri" pitchFamily="34" charset="0"/>
              </a:rPr>
              <a:t>GÜNCELLEME YAPILACAK EKRANLAR</a:t>
            </a:r>
          </a:p>
        </p:txBody>
      </p:sp>
      <p:sp>
        <p:nvSpPr>
          <p:cNvPr id="5" name="Dikdörtgen 8"/>
          <p:cNvSpPr>
            <a:spLocks noChangeArrowheads="1"/>
          </p:cNvSpPr>
          <p:nvPr/>
        </p:nvSpPr>
        <p:spPr bwMode="auto">
          <a:xfrm>
            <a:off x="793733" y="1484784"/>
            <a:ext cx="8331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spcBef>
                <a:spcPct val="50000"/>
              </a:spcBef>
            </a:pPr>
            <a:endParaRPr lang="tr-TR" altLang="tr-TR" sz="3600" b="1" dirty="0">
              <a:solidFill>
                <a:srgbClr val="002060"/>
              </a:solidFill>
              <a:effectLst/>
              <a:latin typeface="Calibri" pitchFamily="34" charset="0"/>
              <a:ea typeface="Calibri" pitchFamily="34" charset="0"/>
              <a:cs typeface="Calibri" pitchFamily="34" charset="0"/>
            </a:endParaRPr>
          </a:p>
        </p:txBody>
      </p:sp>
      <p:pic>
        <p:nvPicPr>
          <p:cNvPr id="9" name="Picture 3" descr="C:\Users\ENISE\Desktop\istatist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988" y="5881688"/>
            <a:ext cx="1001712"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Şeritli Sağ Ok 10"/>
          <p:cNvSpPr/>
          <p:nvPr/>
        </p:nvSpPr>
        <p:spPr>
          <a:xfrm>
            <a:off x="195242" y="2573730"/>
            <a:ext cx="489204" cy="360040"/>
          </a:xfrm>
          <a:prstGeom prst="stripedRightArrow">
            <a:avLst/>
          </a:prstGeom>
          <a:effectLst>
            <a:glow rad="228600">
              <a:schemeClr val="accent1">
                <a:satMod val="175000"/>
                <a:alpha val="40000"/>
              </a:schemeClr>
            </a:glow>
            <a:outerShdw blurRad="57150" dist="38100" dir="5400000" algn="ctr" rotWithShape="0">
              <a:schemeClr val="accent2">
                <a:shade val="9000"/>
                <a:alpha val="48000"/>
                <a:satMod val="105000"/>
              </a:schemeClr>
            </a:outerShdw>
          </a:effectLst>
        </p:spPr>
        <p:style>
          <a:lnRef idx="1">
            <a:schemeClr val="accent2"/>
          </a:lnRef>
          <a:fillRef idx="3">
            <a:schemeClr val="accent2"/>
          </a:fillRef>
          <a:effectRef idx="2">
            <a:schemeClr val="accent2"/>
          </a:effectRef>
          <a:fontRef idx="minor">
            <a:schemeClr val="lt1"/>
          </a:fontRef>
        </p:style>
        <p:txBody>
          <a:bodyPr anchor="ctr"/>
          <a:lstStyle/>
          <a:p>
            <a:pPr>
              <a:defRPr/>
            </a:pPr>
            <a:endParaRPr lang="tr-TR"/>
          </a:p>
        </p:txBody>
      </p:sp>
      <p:sp>
        <p:nvSpPr>
          <p:cNvPr id="8" name="Dikdörtgen 7"/>
          <p:cNvSpPr/>
          <p:nvPr/>
        </p:nvSpPr>
        <p:spPr>
          <a:xfrm>
            <a:off x="439844" y="2348880"/>
            <a:ext cx="7932903" cy="2400657"/>
          </a:xfrm>
          <a:prstGeom prst="rect">
            <a:avLst/>
          </a:prstGeom>
        </p:spPr>
        <p:txBody>
          <a:bodyPr wrap="square">
            <a:spAutoFit/>
          </a:bodyPr>
          <a:lstStyle/>
          <a:p>
            <a:pPr lvl="1" algn="just">
              <a:spcBef>
                <a:spcPct val="50000"/>
              </a:spcBef>
            </a:pPr>
            <a:r>
              <a:rPr lang="tr-TR" altLang="tr-TR" sz="3000" b="1" dirty="0" smtClean="0">
                <a:solidFill>
                  <a:srgbClr val="FF0000"/>
                </a:solidFill>
                <a:latin typeface="Calibri" pitchFamily="34" charset="0"/>
                <a:ea typeface="Calibri" pitchFamily="34" charset="0"/>
                <a:cs typeface="Calibri" pitchFamily="34" charset="0"/>
              </a:rPr>
              <a:t>MEİS Modülü bilgi girişi işlemleri tamamlandıktan sonra girilen </a:t>
            </a:r>
            <a:r>
              <a:rPr lang="tr-TR" altLang="tr-TR" sz="3000" b="1" dirty="0">
                <a:solidFill>
                  <a:srgbClr val="FF0000"/>
                </a:solidFill>
                <a:latin typeface="Calibri" pitchFamily="34" charset="0"/>
                <a:ea typeface="Calibri" pitchFamily="34" charset="0"/>
                <a:cs typeface="Calibri" pitchFamily="34" charset="0"/>
              </a:rPr>
              <a:t>b</a:t>
            </a:r>
            <a:r>
              <a:rPr lang="tr-TR" altLang="tr-TR" sz="3000" b="1" dirty="0" smtClean="0">
                <a:solidFill>
                  <a:srgbClr val="FF0000"/>
                </a:solidFill>
                <a:latin typeface="Calibri" pitchFamily="34" charset="0"/>
                <a:ea typeface="Calibri" pitchFamily="34" charset="0"/>
                <a:cs typeface="Calibri" pitchFamily="34" charset="0"/>
              </a:rPr>
              <a:t>ilgiler sırasıyla okul müdürü, ilçe milli eğitim müdürü ve il milli eğitim müdürü  tarafından üç aşamalı olarak kontrol edilerek onaylanacaktır.</a:t>
            </a:r>
            <a:endParaRPr lang="tr-TR" altLang="tr-TR" sz="3000" b="1" dirty="0">
              <a:solidFill>
                <a:srgbClr val="FF0000"/>
              </a:solidFill>
              <a:latin typeface="Calibri" pitchFamily="34" charset="0"/>
              <a:ea typeface="Calibri" pitchFamily="34" charset="0"/>
              <a:cs typeface="Calibri" pitchFamily="34" charset="0"/>
            </a:endParaRPr>
          </a:p>
        </p:txBody>
      </p:sp>
      <p:sp>
        <p:nvSpPr>
          <p:cNvPr id="3" name="Slayt Numarası Yer Tutucusu 2"/>
          <p:cNvSpPr>
            <a:spLocks noGrp="1"/>
          </p:cNvSpPr>
          <p:nvPr>
            <p:ph type="sldNum" sz="quarter" idx="12"/>
          </p:nvPr>
        </p:nvSpPr>
        <p:spPr/>
        <p:txBody>
          <a:bodyPr/>
          <a:lstStyle/>
          <a:p>
            <a:fld id="{A3ACEE26-59C1-4ABF-AA94-15330271C96C}" type="slidenum">
              <a:rPr lang="tr-TR" smtClean="0"/>
              <a:t>12</a:t>
            </a:fld>
            <a:endParaRPr lang="tr-TR"/>
          </a:p>
        </p:txBody>
      </p:sp>
    </p:spTree>
    <p:extLst>
      <p:ext uri="{BB962C8B-B14F-4D97-AF65-F5344CB8AC3E}">
        <p14:creationId xmlns:p14="http://schemas.microsoft.com/office/powerpoint/2010/main" val="2173461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Şeritli Sağ Ok 4"/>
          <p:cNvSpPr/>
          <p:nvPr/>
        </p:nvSpPr>
        <p:spPr>
          <a:xfrm>
            <a:off x="370158" y="661223"/>
            <a:ext cx="489204" cy="360040"/>
          </a:xfrm>
          <a:prstGeom prst="stripedRightArrow">
            <a:avLst/>
          </a:prstGeom>
          <a:solidFill>
            <a:srgbClr val="00B0F0"/>
          </a:solidFill>
          <a:effectLst>
            <a:glow rad="228600">
              <a:schemeClr val="accent2">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nchor="ctr"/>
          <a:lstStyle/>
          <a:p>
            <a:pPr>
              <a:defRPr/>
            </a:pPr>
            <a:endParaRPr lang="tr-TR"/>
          </a:p>
        </p:txBody>
      </p:sp>
      <p:pic>
        <p:nvPicPr>
          <p:cNvPr id="24" name="Picture 3" descr="C:\Users\ENISE\Desktop\istatist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988" y="5881688"/>
            <a:ext cx="1001712"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ikdörtgen 5"/>
          <p:cNvSpPr/>
          <p:nvPr/>
        </p:nvSpPr>
        <p:spPr>
          <a:xfrm>
            <a:off x="1135088" y="598596"/>
            <a:ext cx="7704856" cy="1938992"/>
          </a:xfrm>
          <a:prstGeom prst="rect">
            <a:avLst/>
          </a:prstGeom>
        </p:spPr>
        <p:txBody>
          <a:bodyPr wrap="square">
            <a:spAutoFit/>
          </a:bodyPr>
          <a:lstStyle/>
          <a:p>
            <a:pPr>
              <a:spcBef>
                <a:spcPct val="50000"/>
              </a:spcBef>
            </a:pPr>
            <a:r>
              <a:rPr lang="tr-TR" altLang="tr-TR" sz="3000" b="1" dirty="0">
                <a:solidFill>
                  <a:srgbClr val="0070C0"/>
                </a:solidFill>
                <a:latin typeface="Calibri" pitchFamily="34" charset="0"/>
                <a:cs typeface="Times New Roman" pitchFamily="18" charset="0"/>
              </a:rPr>
              <a:t>Çeşitli sebeplerle eğitime ara veren   kurumlarımız bir süre sonra tekrar eğitime başlandığında </a:t>
            </a:r>
            <a:r>
              <a:rPr lang="tr-TR" altLang="tr-TR" sz="3000" b="1" u="sng" dirty="0">
                <a:solidFill>
                  <a:srgbClr val="FF0000"/>
                </a:solidFill>
                <a:latin typeface="Calibri" pitchFamily="34" charset="0"/>
                <a:cs typeface="Times New Roman" pitchFamily="18" charset="0"/>
              </a:rPr>
              <a:t>hizmete giriş tarihi olarak ilk açıldığı tarih</a:t>
            </a:r>
            <a:r>
              <a:rPr lang="tr-TR" altLang="tr-TR" sz="3000" b="1" dirty="0">
                <a:solidFill>
                  <a:srgbClr val="FF0000"/>
                </a:solidFill>
                <a:latin typeface="Calibri" pitchFamily="34" charset="0"/>
                <a:cs typeface="Arial" charset="0"/>
              </a:rPr>
              <a:t> </a:t>
            </a:r>
            <a:r>
              <a:rPr lang="tr-TR" altLang="tr-TR" sz="3000" b="1" dirty="0">
                <a:solidFill>
                  <a:srgbClr val="0070C0"/>
                </a:solidFill>
                <a:latin typeface="Calibri" pitchFamily="34" charset="0"/>
                <a:cs typeface="Times New Roman" pitchFamily="18" charset="0"/>
              </a:rPr>
              <a:t>işlenecektir.</a:t>
            </a:r>
          </a:p>
        </p:txBody>
      </p:sp>
      <p:sp>
        <p:nvSpPr>
          <p:cNvPr id="8" name="Şeritli Sağ Ok 7"/>
          <p:cNvSpPr/>
          <p:nvPr/>
        </p:nvSpPr>
        <p:spPr>
          <a:xfrm>
            <a:off x="370158" y="2791419"/>
            <a:ext cx="489204" cy="360040"/>
          </a:xfrm>
          <a:prstGeom prst="stripedRightArrow">
            <a:avLst/>
          </a:prstGeom>
          <a:solidFill>
            <a:srgbClr val="00B0F0"/>
          </a:solidFill>
          <a:effectLst>
            <a:glow rad="228600">
              <a:schemeClr val="accent2">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nchor="ctr"/>
          <a:lstStyle/>
          <a:p>
            <a:pPr>
              <a:defRPr/>
            </a:pPr>
            <a:endParaRPr lang="tr-TR"/>
          </a:p>
        </p:txBody>
      </p:sp>
      <p:sp>
        <p:nvSpPr>
          <p:cNvPr id="7" name="Dikdörtgen 6"/>
          <p:cNvSpPr/>
          <p:nvPr/>
        </p:nvSpPr>
        <p:spPr>
          <a:xfrm>
            <a:off x="614760" y="2630922"/>
            <a:ext cx="7540228" cy="1938992"/>
          </a:xfrm>
          <a:prstGeom prst="rect">
            <a:avLst/>
          </a:prstGeom>
        </p:spPr>
        <p:txBody>
          <a:bodyPr wrap="square">
            <a:spAutoFit/>
          </a:bodyPr>
          <a:lstStyle/>
          <a:p>
            <a:pPr lvl="1">
              <a:spcBef>
                <a:spcPct val="50000"/>
              </a:spcBef>
            </a:pPr>
            <a:r>
              <a:rPr lang="tr-TR" altLang="tr-TR" sz="3000" b="1" dirty="0">
                <a:solidFill>
                  <a:srgbClr val="0070C0"/>
                </a:solidFill>
                <a:latin typeface="Calibri" pitchFamily="34" charset="0"/>
                <a:cs typeface="Times New Roman" pitchFamily="18" charset="0"/>
              </a:rPr>
              <a:t>Hizmete giriş yılı eksik olanlar tamamlayacaktır. Eksik bilgi olması halinde sorgu modülünden tam sayı alınamamaktadır.</a:t>
            </a:r>
          </a:p>
        </p:txBody>
      </p:sp>
      <p:sp>
        <p:nvSpPr>
          <p:cNvPr id="10" name="Şeritli Sağ Ok 9"/>
          <p:cNvSpPr/>
          <p:nvPr/>
        </p:nvSpPr>
        <p:spPr>
          <a:xfrm>
            <a:off x="404023" y="4889173"/>
            <a:ext cx="489204" cy="360040"/>
          </a:xfrm>
          <a:prstGeom prst="stripedRightArrow">
            <a:avLst/>
          </a:prstGeom>
          <a:solidFill>
            <a:srgbClr val="00B0F0"/>
          </a:solidFill>
          <a:effectLst>
            <a:glow rad="228600">
              <a:schemeClr val="accent2">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nchor="ctr"/>
          <a:lstStyle/>
          <a:p>
            <a:pPr>
              <a:defRPr/>
            </a:pPr>
            <a:endParaRPr lang="tr-TR"/>
          </a:p>
        </p:txBody>
      </p:sp>
      <p:sp>
        <p:nvSpPr>
          <p:cNvPr id="9" name="Dikdörtgen 8"/>
          <p:cNvSpPr/>
          <p:nvPr/>
        </p:nvSpPr>
        <p:spPr>
          <a:xfrm>
            <a:off x="1115616" y="4741382"/>
            <a:ext cx="6887081" cy="1015663"/>
          </a:xfrm>
          <a:prstGeom prst="rect">
            <a:avLst/>
          </a:prstGeom>
        </p:spPr>
        <p:txBody>
          <a:bodyPr wrap="square">
            <a:spAutoFit/>
          </a:bodyPr>
          <a:lstStyle/>
          <a:p>
            <a:pPr>
              <a:spcBef>
                <a:spcPct val="50000"/>
              </a:spcBef>
            </a:pPr>
            <a:r>
              <a:rPr lang="tr-TR" altLang="tr-TR" sz="3000" b="1" dirty="0">
                <a:solidFill>
                  <a:srgbClr val="0070C0"/>
                </a:solidFill>
                <a:latin typeface="Calibri" pitchFamily="34" charset="0"/>
                <a:ea typeface="Calibri" pitchFamily="34" charset="0"/>
                <a:cs typeface="Calibri" pitchFamily="34" charset="0"/>
              </a:rPr>
              <a:t>Hatalı bilgi girişi yapanlar hakkında gerekli idari işlemler yapılacaktır.</a:t>
            </a:r>
          </a:p>
        </p:txBody>
      </p:sp>
      <p:sp>
        <p:nvSpPr>
          <p:cNvPr id="3" name="Slayt Numarası Yer Tutucusu 2"/>
          <p:cNvSpPr>
            <a:spLocks noGrp="1"/>
          </p:cNvSpPr>
          <p:nvPr>
            <p:ph type="sldNum" sz="quarter" idx="12"/>
          </p:nvPr>
        </p:nvSpPr>
        <p:spPr/>
        <p:txBody>
          <a:bodyPr/>
          <a:lstStyle/>
          <a:p>
            <a:fld id="{A3ACEE26-59C1-4ABF-AA94-15330271C96C}" type="slidenum">
              <a:rPr lang="tr-TR" smtClean="0"/>
              <a:t>13</a:t>
            </a:fld>
            <a:endParaRPr lang="tr-TR"/>
          </a:p>
        </p:txBody>
      </p:sp>
    </p:spTree>
    <p:extLst>
      <p:ext uri="{BB962C8B-B14F-4D97-AF65-F5344CB8AC3E}">
        <p14:creationId xmlns:p14="http://schemas.microsoft.com/office/powerpoint/2010/main" val="325323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Şeritli Sağ Ok 5"/>
          <p:cNvSpPr/>
          <p:nvPr/>
        </p:nvSpPr>
        <p:spPr>
          <a:xfrm>
            <a:off x="410949" y="2683949"/>
            <a:ext cx="489204" cy="360040"/>
          </a:xfrm>
          <a:prstGeom prst="stripedRightArrow">
            <a:avLst/>
          </a:prstGeom>
          <a:solidFill>
            <a:srgbClr val="00B0F0"/>
          </a:solidFill>
          <a:effectLst>
            <a:glow rad="228600">
              <a:schemeClr val="accent2">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nchor="ctr"/>
          <a:lstStyle/>
          <a:p>
            <a:pPr>
              <a:defRPr/>
            </a:pPr>
            <a:endParaRPr lang="tr-TR" dirty="0"/>
          </a:p>
        </p:txBody>
      </p:sp>
      <p:sp>
        <p:nvSpPr>
          <p:cNvPr id="7" name="Şeritli Sağ Ok 6"/>
          <p:cNvSpPr/>
          <p:nvPr/>
        </p:nvSpPr>
        <p:spPr>
          <a:xfrm>
            <a:off x="398365" y="3429000"/>
            <a:ext cx="489204" cy="360040"/>
          </a:xfrm>
          <a:prstGeom prst="stripedRightArrow">
            <a:avLst/>
          </a:prstGeom>
          <a:solidFill>
            <a:srgbClr val="00B0F0"/>
          </a:solidFill>
          <a:effectLst>
            <a:glow rad="228600">
              <a:schemeClr val="accent2">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nchor="ctr"/>
          <a:lstStyle/>
          <a:p>
            <a:pPr>
              <a:defRPr/>
            </a:pPr>
            <a:endParaRPr lang="tr-TR"/>
          </a:p>
        </p:txBody>
      </p:sp>
      <p:sp>
        <p:nvSpPr>
          <p:cNvPr id="8" name="Şeritli Sağ Ok 7"/>
          <p:cNvSpPr/>
          <p:nvPr/>
        </p:nvSpPr>
        <p:spPr>
          <a:xfrm>
            <a:off x="415188" y="4869160"/>
            <a:ext cx="489204" cy="360040"/>
          </a:xfrm>
          <a:prstGeom prst="stripedRightArrow">
            <a:avLst/>
          </a:prstGeom>
          <a:solidFill>
            <a:srgbClr val="00B0F0"/>
          </a:solidFill>
          <a:effectLst>
            <a:glow rad="228600">
              <a:schemeClr val="accent2">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nchor="ctr"/>
          <a:lstStyle/>
          <a:p>
            <a:pPr>
              <a:defRPr/>
            </a:pPr>
            <a:endParaRPr lang="tr-TR"/>
          </a:p>
        </p:txBody>
      </p:sp>
      <p:sp>
        <p:nvSpPr>
          <p:cNvPr id="9" name="Şeritli Sağ Ok 8"/>
          <p:cNvSpPr/>
          <p:nvPr/>
        </p:nvSpPr>
        <p:spPr>
          <a:xfrm>
            <a:off x="307055" y="5823135"/>
            <a:ext cx="489204" cy="360040"/>
          </a:xfrm>
          <a:prstGeom prst="stripedRightArrow">
            <a:avLst/>
          </a:prstGeom>
          <a:solidFill>
            <a:srgbClr val="00B0F0"/>
          </a:solidFill>
          <a:effectLst>
            <a:glow rad="228600">
              <a:schemeClr val="accent2">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nchor="ctr"/>
          <a:lstStyle/>
          <a:p>
            <a:pPr>
              <a:defRPr/>
            </a:pPr>
            <a:endParaRPr lang="tr-TR"/>
          </a:p>
        </p:txBody>
      </p:sp>
      <p:sp>
        <p:nvSpPr>
          <p:cNvPr id="11" name="Dikdörtgen 10"/>
          <p:cNvSpPr/>
          <p:nvPr/>
        </p:nvSpPr>
        <p:spPr>
          <a:xfrm>
            <a:off x="1130990" y="2586970"/>
            <a:ext cx="2542427" cy="553998"/>
          </a:xfrm>
          <a:prstGeom prst="rect">
            <a:avLst/>
          </a:prstGeom>
        </p:spPr>
        <p:txBody>
          <a:bodyPr wrap="none">
            <a:spAutoFit/>
          </a:bodyPr>
          <a:lstStyle/>
          <a:p>
            <a:pPr>
              <a:spcBef>
                <a:spcPct val="50000"/>
              </a:spcBef>
              <a:defRPr/>
            </a:pPr>
            <a:r>
              <a:rPr lang="tr-TR" sz="3000" b="1" dirty="0">
                <a:solidFill>
                  <a:srgbClr val="0070C0"/>
                </a:solidFill>
                <a:latin typeface="Calibri" panose="020F0502020204030204" pitchFamily="34" charset="0"/>
                <a:cs typeface="Times New Roman" pitchFamily="18" charset="0"/>
              </a:rPr>
              <a:t>Tahsis </a:t>
            </a:r>
            <a:r>
              <a:rPr lang="tr-TR" sz="3000" b="1" dirty="0" smtClean="0">
                <a:solidFill>
                  <a:srgbClr val="0070C0"/>
                </a:solidFill>
                <a:latin typeface="Calibri" panose="020F0502020204030204" pitchFamily="34" charset="0"/>
                <a:cs typeface="Times New Roman" pitchFamily="18" charset="0"/>
              </a:rPr>
              <a:t>Durumu</a:t>
            </a:r>
            <a:endParaRPr lang="tr-TR" sz="3000" b="1" dirty="0">
              <a:solidFill>
                <a:srgbClr val="0070C0"/>
              </a:solidFill>
              <a:latin typeface="Calibri" panose="020F0502020204030204" pitchFamily="34" charset="0"/>
              <a:cs typeface="Arial" charset="0"/>
            </a:endParaRPr>
          </a:p>
        </p:txBody>
      </p:sp>
      <p:sp>
        <p:nvSpPr>
          <p:cNvPr id="12" name="Dikdörtgen 11"/>
          <p:cNvSpPr/>
          <p:nvPr/>
        </p:nvSpPr>
        <p:spPr>
          <a:xfrm>
            <a:off x="1130990" y="3284984"/>
            <a:ext cx="2289409" cy="553998"/>
          </a:xfrm>
          <a:prstGeom prst="rect">
            <a:avLst/>
          </a:prstGeom>
        </p:spPr>
        <p:txBody>
          <a:bodyPr wrap="none">
            <a:spAutoFit/>
          </a:bodyPr>
          <a:lstStyle/>
          <a:p>
            <a:pPr>
              <a:spcBef>
                <a:spcPct val="50000"/>
              </a:spcBef>
            </a:pPr>
            <a:r>
              <a:rPr lang="tr-TR" altLang="tr-TR" sz="3000" b="1" dirty="0">
                <a:solidFill>
                  <a:srgbClr val="0070C0"/>
                </a:solidFill>
                <a:latin typeface="Calibri" pitchFamily="34" charset="0"/>
                <a:ea typeface="Calibri" pitchFamily="34" charset="0"/>
                <a:cs typeface="Calibri" pitchFamily="34" charset="0"/>
              </a:rPr>
              <a:t>Bina Durumu</a:t>
            </a:r>
          </a:p>
        </p:txBody>
      </p:sp>
      <p:sp>
        <p:nvSpPr>
          <p:cNvPr id="14" name="Dikdörtgen 13"/>
          <p:cNvSpPr/>
          <p:nvPr/>
        </p:nvSpPr>
        <p:spPr>
          <a:xfrm>
            <a:off x="1043608" y="5644671"/>
            <a:ext cx="5349926" cy="877163"/>
          </a:xfrm>
          <a:prstGeom prst="rect">
            <a:avLst/>
          </a:prstGeom>
        </p:spPr>
        <p:txBody>
          <a:bodyPr wrap="none">
            <a:spAutoFit/>
          </a:bodyPr>
          <a:lstStyle/>
          <a:p>
            <a:pPr>
              <a:spcBef>
                <a:spcPct val="50000"/>
              </a:spcBef>
            </a:pPr>
            <a:r>
              <a:rPr lang="tr-TR" altLang="tr-TR" sz="3000" b="1" dirty="0">
                <a:solidFill>
                  <a:srgbClr val="0070C0"/>
                </a:solidFill>
                <a:latin typeface="Calibri" pitchFamily="34" charset="0"/>
                <a:ea typeface="Calibri" pitchFamily="34" charset="0"/>
                <a:cs typeface="Calibri" pitchFamily="34" charset="0"/>
              </a:rPr>
              <a:t>Bina </a:t>
            </a:r>
            <a:r>
              <a:rPr lang="tr-TR" altLang="tr-TR" sz="3000" b="1" dirty="0" smtClean="0">
                <a:solidFill>
                  <a:srgbClr val="0070C0"/>
                </a:solidFill>
                <a:latin typeface="Calibri" pitchFamily="34" charset="0"/>
                <a:ea typeface="Calibri" pitchFamily="34" charset="0"/>
                <a:cs typeface="Calibri" pitchFamily="34" charset="0"/>
              </a:rPr>
              <a:t>Adres/Kontrol </a:t>
            </a:r>
          </a:p>
          <a:p>
            <a:pPr>
              <a:spcBef>
                <a:spcPct val="50000"/>
              </a:spcBef>
            </a:pPr>
            <a:r>
              <a:rPr lang="tr-TR" altLang="tr-TR" sz="1400" b="1" dirty="0" smtClean="0">
                <a:solidFill>
                  <a:srgbClr val="FF0000"/>
                </a:solidFill>
                <a:latin typeface="Calibri" pitchFamily="34" charset="0"/>
                <a:ea typeface="Calibri" pitchFamily="34" charset="0"/>
                <a:cs typeface="Calibri" pitchFamily="34" charset="0"/>
              </a:rPr>
              <a:t>(Yandaki ekranlara giriş yapmanız için önce bu ekranı doldurmalısınız)</a:t>
            </a:r>
            <a:endParaRPr lang="tr-TR" altLang="tr-TR" sz="1400" b="1" dirty="0">
              <a:solidFill>
                <a:srgbClr val="FF0000"/>
              </a:solidFill>
              <a:latin typeface="Calibri" pitchFamily="34" charset="0"/>
              <a:ea typeface="Calibri" pitchFamily="34" charset="0"/>
              <a:cs typeface="Calibri" pitchFamily="34" charset="0"/>
            </a:endParaRPr>
          </a:p>
        </p:txBody>
      </p:sp>
      <p:pic>
        <p:nvPicPr>
          <p:cNvPr id="15" name="Picture 3" descr="C:\Users\ENISE\Desktop\istatist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988" y="5881688"/>
            <a:ext cx="1001712"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Dikdörtgen 15"/>
          <p:cNvSpPr/>
          <p:nvPr/>
        </p:nvSpPr>
        <p:spPr>
          <a:xfrm>
            <a:off x="1764159" y="1052735"/>
            <a:ext cx="5811334" cy="113877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tr-TR" altLang="tr-TR" sz="3400" b="1" dirty="0">
                <a:ln w="10541" cmpd="sng">
                  <a:solidFill>
                    <a:schemeClr val="accent1">
                      <a:shade val="88000"/>
                      <a:satMod val="110000"/>
                    </a:schemeClr>
                  </a:solidFill>
                  <a:prstDash val="solid"/>
                </a:ln>
                <a:solidFill>
                  <a:srgbClr val="0070C0"/>
                </a:solidFill>
                <a:latin typeface="Calibri" pitchFamily="34" charset="0"/>
                <a:ea typeface="Calibri" pitchFamily="34" charset="0"/>
                <a:cs typeface="Calibri" pitchFamily="34" charset="0"/>
              </a:rPr>
              <a:t>MEBBİS </a:t>
            </a:r>
            <a:r>
              <a:rPr lang="tr-TR" altLang="tr-TR" sz="3400" b="1" dirty="0" smtClean="0">
                <a:ln w="10541" cmpd="sng">
                  <a:solidFill>
                    <a:schemeClr val="accent1">
                      <a:shade val="88000"/>
                      <a:satMod val="110000"/>
                    </a:schemeClr>
                  </a:solidFill>
                  <a:prstDash val="solid"/>
                </a:ln>
                <a:solidFill>
                  <a:srgbClr val="0070C0"/>
                </a:solidFill>
                <a:latin typeface="Calibri" pitchFamily="34" charset="0"/>
                <a:ea typeface="Calibri" pitchFamily="34" charset="0"/>
                <a:cs typeface="Calibri" pitchFamily="34" charset="0"/>
              </a:rPr>
              <a:t>sisteminde </a:t>
            </a:r>
          </a:p>
          <a:p>
            <a:pPr algn="ctr"/>
            <a:r>
              <a:rPr lang="tr-TR" altLang="tr-TR" sz="3400" b="1" dirty="0" smtClean="0">
                <a:ln w="10541" cmpd="sng">
                  <a:solidFill>
                    <a:schemeClr val="accent1">
                      <a:shade val="88000"/>
                      <a:satMod val="110000"/>
                    </a:schemeClr>
                  </a:solidFill>
                  <a:prstDash val="solid"/>
                </a:ln>
                <a:solidFill>
                  <a:srgbClr val="0070C0"/>
                </a:solidFill>
                <a:latin typeface="Calibri" pitchFamily="34" charset="0"/>
                <a:ea typeface="Calibri" pitchFamily="34" charset="0"/>
                <a:cs typeface="Calibri" pitchFamily="34" charset="0"/>
              </a:rPr>
              <a:t>Kurum Genel Bilgileri</a:t>
            </a:r>
            <a:r>
              <a:rPr lang="tr-TR" altLang="tr-TR" sz="3400" b="1" dirty="0" smtClean="0">
                <a:ln w="10541" cmpd="sng">
                  <a:solidFill>
                    <a:schemeClr val="accent1">
                      <a:shade val="88000"/>
                      <a:satMod val="110000"/>
                    </a:schemeClr>
                  </a:solidFill>
                  <a:prstDash val="solid"/>
                </a:ln>
                <a:solidFill>
                  <a:srgbClr val="0070C0"/>
                </a:solidFill>
                <a:latin typeface="Calibri" pitchFamily="34" charset="0"/>
                <a:ea typeface="Calibri" pitchFamily="34" charset="0"/>
                <a:cs typeface="Calibri" pitchFamily="34" charset="0"/>
              </a:rPr>
              <a:t> altındaki;</a:t>
            </a:r>
            <a:endParaRPr lang="tr-TR" altLang="tr-TR" sz="3400" b="1" dirty="0" smtClean="0">
              <a:ln w="10541" cmpd="sng">
                <a:solidFill>
                  <a:schemeClr val="accent1">
                    <a:shade val="88000"/>
                    <a:satMod val="110000"/>
                  </a:schemeClr>
                </a:solidFill>
                <a:prstDash val="solid"/>
              </a:ln>
              <a:solidFill>
                <a:srgbClr val="0070C0"/>
              </a:solidFill>
              <a:latin typeface="Calibri" pitchFamily="34" charset="0"/>
              <a:ea typeface="Calibri" pitchFamily="34" charset="0"/>
              <a:cs typeface="Calibri" pitchFamily="34" charset="0"/>
            </a:endParaRPr>
          </a:p>
        </p:txBody>
      </p:sp>
      <p:sp>
        <p:nvSpPr>
          <p:cNvPr id="3" name="Slayt Numarası Yer Tutucusu 2"/>
          <p:cNvSpPr>
            <a:spLocks noGrp="1"/>
          </p:cNvSpPr>
          <p:nvPr>
            <p:ph type="sldNum" sz="quarter" idx="12"/>
          </p:nvPr>
        </p:nvSpPr>
        <p:spPr/>
        <p:txBody>
          <a:bodyPr/>
          <a:lstStyle/>
          <a:p>
            <a:fld id="{A3ACEE26-59C1-4ABF-AA94-15330271C96C}" type="slidenum">
              <a:rPr lang="tr-TR" smtClean="0"/>
              <a:t>14</a:t>
            </a:fld>
            <a:endParaRPr lang="tr-TR"/>
          </a:p>
        </p:txBody>
      </p:sp>
      <p:sp>
        <p:nvSpPr>
          <p:cNvPr id="17" name="Şeritli Sağ Ok 6"/>
          <p:cNvSpPr/>
          <p:nvPr/>
        </p:nvSpPr>
        <p:spPr>
          <a:xfrm>
            <a:off x="398365" y="4142306"/>
            <a:ext cx="489204" cy="360040"/>
          </a:xfrm>
          <a:prstGeom prst="stripedRightArrow">
            <a:avLst/>
          </a:prstGeom>
          <a:solidFill>
            <a:srgbClr val="00B0F0"/>
          </a:solidFill>
          <a:effectLst>
            <a:glow rad="228600">
              <a:schemeClr val="accent2">
                <a:satMod val="175000"/>
                <a:alpha val="40000"/>
              </a:schemeClr>
            </a:glow>
            <a:outerShdw blurRad="40000" dist="23000" dir="5400000" rotWithShape="0">
              <a:srgbClr val="000000">
                <a:alpha val="35000"/>
              </a:srgbClr>
            </a:outerShdw>
          </a:effectLst>
        </p:spPr>
        <p:style>
          <a:lnRef idx="0">
            <a:schemeClr val="accent2"/>
          </a:lnRef>
          <a:fillRef idx="3">
            <a:schemeClr val="accent2"/>
          </a:fillRef>
          <a:effectRef idx="3">
            <a:schemeClr val="accent2"/>
          </a:effectRef>
          <a:fontRef idx="minor">
            <a:schemeClr val="lt1"/>
          </a:fontRef>
        </p:style>
        <p:txBody>
          <a:bodyPr anchor="ctr"/>
          <a:lstStyle/>
          <a:p>
            <a:pPr>
              <a:defRPr/>
            </a:pPr>
            <a:endParaRPr lang="tr-TR"/>
          </a:p>
        </p:txBody>
      </p:sp>
      <p:sp>
        <p:nvSpPr>
          <p:cNvPr id="18" name="Dikdörtgen 11"/>
          <p:cNvSpPr/>
          <p:nvPr/>
        </p:nvSpPr>
        <p:spPr>
          <a:xfrm>
            <a:off x="1130990" y="3998290"/>
            <a:ext cx="2757486" cy="553998"/>
          </a:xfrm>
          <a:prstGeom prst="rect">
            <a:avLst/>
          </a:prstGeom>
        </p:spPr>
        <p:txBody>
          <a:bodyPr wrap="none">
            <a:spAutoFit/>
          </a:bodyPr>
          <a:lstStyle/>
          <a:p>
            <a:pPr>
              <a:spcBef>
                <a:spcPct val="50000"/>
              </a:spcBef>
            </a:pPr>
            <a:r>
              <a:rPr lang="tr-TR" sz="3000" b="1" dirty="0">
                <a:solidFill>
                  <a:srgbClr val="0070C0"/>
                </a:solidFill>
                <a:latin typeface="Calibri" panose="020F0502020204030204" pitchFamily="34" charset="0"/>
                <a:cs typeface="Times New Roman" pitchFamily="18" charset="0"/>
              </a:rPr>
              <a:t>Lojman </a:t>
            </a:r>
            <a:r>
              <a:rPr lang="tr-TR" sz="3000" b="1" dirty="0" smtClean="0">
                <a:solidFill>
                  <a:srgbClr val="0070C0"/>
                </a:solidFill>
                <a:latin typeface="Calibri" panose="020F0502020204030204" pitchFamily="34" charset="0"/>
                <a:cs typeface="Times New Roman" pitchFamily="18" charset="0"/>
              </a:rPr>
              <a:t>Durumu</a:t>
            </a:r>
            <a:endParaRPr lang="tr-TR" sz="3000" b="1" dirty="0">
              <a:solidFill>
                <a:srgbClr val="0070C0"/>
              </a:solidFill>
              <a:latin typeface="Calibri" panose="020F0502020204030204" pitchFamily="34" charset="0"/>
              <a:cs typeface="Arial" charset="0"/>
            </a:endParaRPr>
          </a:p>
        </p:txBody>
      </p:sp>
      <p:sp>
        <p:nvSpPr>
          <p:cNvPr id="19" name="Dikdörtgen 11"/>
          <p:cNvSpPr/>
          <p:nvPr/>
        </p:nvSpPr>
        <p:spPr>
          <a:xfrm>
            <a:off x="1113733" y="4696304"/>
            <a:ext cx="2477666" cy="553998"/>
          </a:xfrm>
          <a:prstGeom prst="rect">
            <a:avLst/>
          </a:prstGeom>
        </p:spPr>
        <p:txBody>
          <a:bodyPr wrap="none">
            <a:spAutoFit/>
          </a:bodyPr>
          <a:lstStyle/>
          <a:p>
            <a:pPr>
              <a:spcBef>
                <a:spcPct val="50000"/>
              </a:spcBef>
            </a:pPr>
            <a:r>
              <a:rPr lang="tr-TR" altLang="tr-TR" sz="3000" b="1" dirty="0">
                <a:solidFill>
                  <a:srgbClr val="0070C0"/>
                </a:solidFill>
                <a:latin typeface="Calibri" pitchFamily="34" charset="0"/>
                <a:ea typeface="Calibri" pitchFamily="34" charset="0"/>
                <a:cs typeface="Calibri" pitchFamily="34" charset="0"/>
              </a:rPr>
              <a:t>Bina Kullanımı</a:t>
            </a:r>
            <a:endParaRPr lang="tr-TR" altLang="tr-TR" sz="3000" b="1" dirty="0">
              <a:solidFill>
                <a:srgbClr val="0070C0"/>
              </a:solidFill>
              <a:latin typeface="Calibri" pitchFamily="34" charset="0"/>
              <a:ea typeface="Calibri" pitchFamily="34" charset="0"/>
              <a:cs typeface="Calibri" pitchFamily="34" charset="0"/>
            </a:endParaRPr>
          </a:p>
        </p:txBody>
      </p:sp>
      <p:pic>
        <p:nvPicPr>
          <p:cNvPr id="4" name="Picture 3"/>
          <p:cNvPicPr>
            <a:picLocks noChangeAspect="1"/>
          </p:cNvPicPr>
          <p:nvPr/>
        </p:nvPicPr>
        <p:blipFill>
          <a:blip r:embed="rId3"/>
          <a:stretch>
            <a:fillRect/>
          </a:stretch>
        </p:blipFill>
        <p:spPr>
          <a:xfrm>
            <a:off x="5584949" y="2650688"/>
            <a:ext cx="2352675" cy="3343275"/>
          </a:xfrm>
          <a:prstGeom prst="rect">
            <a:avLst/>
          </a:prstGeom>
        </p:spPr>
      </p:pic>
    </p:spTree>
    <p:extLst>
      <p:ext uri="{BB962C8B-B14F-4D97-AF65-F5344CB8AC3E}">
        <p14:creationId xmlns:p14="http://schemas.microsoft.com/office/powerpoint/2010/main" val="597325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NISE\Desktop\istatist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988" y="5881688"/>
            <a:ext cx="1001712"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ikdörtgen 5"/>
          <p:cNvSpPr/>
          <p:nvPr/>
        </p:nvSpPr>
        <p:spPr>
          <a:xfrm>
            <a:off x="1907704" y="2420888"/>
            <a:ext cx="5376793" cy="221599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eaLnBrk="1" hangingPunct="1"/>
            <a:r>
              <a:rPr lang="tr-TR" altLang="tr-TR" sz="13800" b="1" dirty="0" smtClean="0">
                <a:ln w="10541" cmpd="sng">
                  <a:solidFill>
                    <a:schemeClr val="accent1">
                      <a:shade val="88000"/>
                      <a:satMod val="110000"/>
                    </a:schemeClr>
                  </a:solidFill>
                  <a:prstDash val="solid"/>
                </a:ln>
                <a:solidFill>
                  <a:schemeClr val="accent2">
                    <a:lumMod val="75000"/>
                  </a:schemeClr>
                </a:solidFill>
                <a:latin typeface="Calibri" pitchFamily="34" charset="0"/>
                <a:ea typeface="Calibri" pitchFamily="34" charset="0"/>
                <a:cs typeface="Calibri" pitchFamily="34" charset="0"/>
              </a:rPr>
              <a:t>ÖRNEK</a:t>
            </a:r>
            <a:endParaRPr lang="tr-TR" sz="13800" b="1" dirty="0">
              <a:ln w="10541" cmpd="sng">
                <a:solidFill>
                  <a:schemeClr val="accent1">
                    <a:shade val="88000"/>
                    <a:satMod val="110000"/>
                  </a:schemeClr>
                </a:solidFill>
                <a:prstDash val="solid"/>
              </a:ln>
              <a:solidFill>
                <a:schemeClr val="accent2">
                  <a:lumMod val="75000"/>
                </a:schemeClr>
              </a:solidFill>
            </a:endParaRPr>
          </a:p>
        </p:txBody>
      </p:sp>
      <p:sp>
        <p:nvSpPr>
          <p:cNvPr id="3" name="Slayt Numarası Yer Tutucusu 2"/>
          <p:cNvSpPr>
            <a:spLocks noGrp="1"/>
          </p:cNvSpPr>
          <p:nvPr>
            <p:ph type="sldNum" sz="quarter" idx="12"/>
          </p:nvPr>
        </p:nvSpPr>
        <p:spPr/>
        <p:txBody>
          <a:bodyPr/>
          <a:lstStyle/>
          <a:p>
            <a:fld id="{A3ACEE26-59C1-4ABF-AA94-15330271C96C}" type="slidenum">
              <a:rPr lang="tr-TR" smtClean="0"/>
              <a:t>15</a:t>
            </a:fld>
            <a:endParaRPr lang="tr-TR"/>
          </a:p>
        </p:txBody>
      </p:sp>
    </p:spTree>
    <p:extLst>
      <p:ext uri="{BB962C8B-B14F-4D97-AF65-F5344CB8AC3E}">
        <p14:creationId xmlns:p14="http://schemas.microsoft.com/office/powerpoint/2010/main" val="3266409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78547"/>
          </a:xfrm>
        </p:spPr>
        <p:txBody>
          <a:bodyPr>
            <a:noAutofit/>
          </a:bodyPr>
          <a:lstStyle/>
          <a:p>
            <a:pPr algn="ctr"/>
            <a:r>
              <a:rPr lang="tr-TR" sz="4000" b="1" dirty="0" smtClean="0">
                <a:solidFill>
                  <a:schemeClr val="accent5">
                    <a:lumMod val="75000"/>
                  </a:schemeClr>
                </a:solidFill>
              </a:rPr>
              <a:t>Bir misafir okulumuzun </a:t>
            </a:r>
            <a:br>
              <a:rPr lang="tr-TR" sz="4000" b="1" dirty="0" smtClean="0">
                <a:solidFill>
                  <a:schemeClr val="accent5">
                    <a:lumMod val="75000"/>
                  </a:schemeClr>
                </a:solidFill>
              </a:rPr>
            </a:br>
            <a:r>
              <a:rPr lang="tr-TR" sz="4000" b="1" dirty="0" smtClean="0">
                <a:solidFill>
                  <a:schemeClr val="accent5">
                    <a:lumMod val="75000"/>
                  </a:schemeClr>
                </a:solidFill>
              </a:rPr>
              <a:t>MEİS girişini yapalım</a:t>
            </a:r>
            <a:endParaRPr lang="tr-TR" sz="4000" b="1" dirty="0">
              <a:solidFill>
                <a:schemeClr val="accent5">
                  <a:lumMod val="75000"/>
                </a:schemeClr>
              </a:solidFill>
            </a:endParaRPr>
          </a:p>
        </p:txBody>
      </p:sp>
      <p:pic>
        <p:nvPicPr>
          <p:cNvPr id="6" name="Content Placeholder 5"/>
          <p:cNvPicPr>
            <a:picLocks noGrp="1" noChangeAspect="1"/>
          </p:cNvPicPr>
          <p:nvPr>
            <p:ph idx="1"/>
          </p:nvPr>
        </p:nvPicPr>
        <p:blipFill>
          <a:blip r:embed="rId2"/>
          <a:stretch>
            <a:fillRect/>
          </a:stretch>
        </p:blipFill>
        <p:spPr>
          <a:xfrm>
            <a:off x="755576" y="1195179"/>
            <a:ext cx="6800850" cy="885825"/>
          </a:xfrm>
          <a:prstGeom prst="rect">
            <a:avLst/>
          </a:prstGeom>
        </p:spPr>
      </p:pic>
      <p:sp>
        <p:nvSpPr>
          <p:cNvPr id="5" name="Slide Number Placeholder 4"/>
          <p:cNvSpPr>
            <a:spLocks noGrp="1"/>
          </p:cNvSpPr>
          <p:nvPr>
            <p:ph type="sldNum" sz="quarter" idx="12"/>
          </p:nvPr>
        </p:nvSpPr>
        <p:spPr/>
        <p:txBody>
          <a:bodyPr/>
          <a:lstStyle/>
          <a:p>
            <a:fld id="{A3ACEE26-59C1-4ABF-AA94-15330271C96C}" type="slidenum">
              <a:rPr lang="tr-TR" smtClean="0"/>
              <a:t>16</a:t>
            </a:fld>
            <a:endParaRPr lang="tr-TR"/>
          </a:p>
        </p:txBody>
      </p:sp>
      <p:sp>
        <p:nvSpPr>
          <p:cNvPr id="7" name="TextBox 6"/>
          <p:cNvSpPr txBox="1"/>
          <p:nvPr/>
        </p:nvSpPr>
        <p:spPr>
          <a:xfrm>
            <a:off x="1324732" y="2098696"/>
            <a:ext cx="6494535" cy="369332"/>
          </a:xfrm>
          <a:prstGeom prst="rect">
            <a:avLst/>
          </a:prstGeom>
          <a:noFill/>
        </p:spPr>
        <p:txBody>
          <a:bodyPr wrap="none" rtlCol="0">
            <a:spAutoFit/>
          </a:bodyPr>
          <a:lstStyle/>
          <a:p>
            <a:r>
              <a:rPr lang="tr-TR" dirty="0" smtClean="0">
                <a:solidFill>
                  <a:srgbClr val="0070C0"/>
                </a:solidFill>
              </a:rPr>
              <a:t>Okulumuzun kendisine ait binası olmadığı için yoku işaretledik</a:t>
            </a:r>
            <a:endParaRPr lang="tr-TR" dirty="0">
              <a:solidFill>
                <a:srgbClr val="0070C0"/>
              </a:solidFill>
            </a:endParaRPr>
          </a:p>
        </p:txBody>
      </p:sp>
      <p:pic>
        <p:nvPicPr>
          <p:cNvPr id="8" name="Picture 7"/>
          <p:cNvPicPr>
            <a:picLocks noChangeAspect="1"/>
          </p:cNvPicPr>
          <p:nvPr/>
        </p:nvPicPr>
        <p:blipFill>
          <a:blip r:embed="rId3"/>
          <a:stretch>
            <a:fillRect/>
          </a:stretch>
        </p:blipFill>
        <p:spPr>
          <a:xfrm>
            <a:off x="1907704" y="2485720"/>
            <a:ext cx="4474840" cy="3274740"/>
          </a:xfrm>
          <a:prstGeom prst="rect">
            <a:avLst/>
          </a:prstGeom>
        </p:spPr>
      </p:pic>
      <p:sp>
        <p:nvSpPr>
          <p:cNvPr id="9" name="TextBox 8"/>
          <p:cNvSpPr txBox="1"/>
          <p:nvPr/>
        </p:nvSpPr>
        <p:spPr>
          <a:xfrm>
            <a:off x="520262" y="5798145"/>
            <a:ext cx="8174161" cy="923330"/>
          </a:xfrm>
          <a:prstGeom prst="rect">
            <a:avLst/>
          </a:prstGeom>
          <a:noFill/>
        </p:spPr>
        <p:txBody>
          <a:bodyPr wrap="none" rtlCol="0">
            <a:spAutoFit/>
          </a:bodyPr>
          <a:lstStyle/>
          <a:p>
            <a:r>
              <a:rPr lang="tr-TR" dirty="0" smtClean="0">
                <a:solidFill>
                  <a:srgbClr val="0070C0"/>
                </a:solidFill>
              </a:rPr>
              <a:t>Kırmızı ile yazıldığı gibi evsahibi okulun bilgilerini yazıyoruz. Bu ekranı kayıt </a:t>
            </a:r>
          </a:p>
          <a:p>
            <a:r>
              <a:rPr lang="tr-TR" dirty="0" smtClean="0">
                <a:solidFill>
                  <a:srgbClr val="0070C0"/>
                </a:solidFill>
              </a:rPr>
              <a:t>Ettiğimizde; Tahsis durumu, Bina Durumu, Bina Kullanımı ekranları veri girişi</a:t>
            </a:r>
          </a:p>
          <a:p>
            <a:r>
              <a:rPr lang="tr-TR" dirty="0" smtClean="0">
                <a:solidFill>
                  <a:srgbClr val="0070C0"/>
                </a:solidFill>
              </a:rPr>
              <a:t>Misafir olduğunuz için, Bina sahibi kullanıcısı tarafından girilecektir.</a:t>
            </a:r>
            <a:endParaRPr lang="tr-TR" dirty="0">
              <a:solidFill>
                <a:srgbClr val="0070C0"/>
              </a:solidFill>
            </a:endParaRPr>
          </a:p>
        </p:txBody>
      </p:sp>
    </p:spTree>
    <p:extLst>
      <p:ext uri="{BB962C8B-B14F-4D97-AF65-F5344CB8AC3E}">
        <p14:creationId xmlns:p14="http://schemas.microsoft.com/office/powerpoint/2010/main" val="213169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ACEE26-59C1-4ABF-AA94-15330271C96C}" type="slidenum">
              <a:rPr lang="tr-TR" smtClean="0"/>
              <a:t>17</a:t>
            </a:fld>
            <a:endParaRPr lang="tr-TR"/>
          </a:p>
        </p:txBody>
      </p:sp>
      <p:sp>
        <p:nvSpPr>
          <p:cNvPr id="9" name="TextBox 8"/>
          <p:cNvSpPr txBox="1"/>
          <p:nvPr/>
        </p:nvSpPr>
        <p:spPr>
          <a:xfrm>
            <a:off x="323528" y="2636912"/>
            <a:ext cx="8847550" cy="923330"/>
          </a:xfrm>
          <a:prstGeom prst="rect">
            <a:avLst/>
          </a:prstGeom>
          <a:noFill/>
        </p:spPr>
        <p:txBody>
          <a:bodyPr wrap="none" rtlCol="0">
            <a:spAutoFit/>
          </a:bodyPr>
          <a:lstStyle/>
          <a:p>
            <a:r>
              <a:rPr lang="tr-TR" dirty="0" smtClean="0">
                <a:solidFill>
                  <a:srgbClr val="0070C0"/>
                </a:solidFill>
              </a:rPr>
              <a:t>Kısmında;</a:t>
            </a:r>
          </a:p>
          <a:p>
            <a:r>
              <a:rPr lang="tr-TR" dirty="0" smtClean="0">
                <a:solidFill>
                  <a:srgbClr val="0070C0"/>
                </a:solidFill>
              </a:rPr>
              <a:t>2012/10 sayılı genelge: Başka kurum yada kuruluşlardan Milli Eğitim Bakanlığına geçmiş</a:t>
            </a:r>
          </a:p>
          <a:p>
            <a:r>
              <a:rPr lang="tr-TR" dirty="0" smtClean="0">
                <a:solidFill>
                  <a:srgbClr val="0070C0"/>
                </a:solidFill>
              </a:rPr>
              <a:t>Tahsisli yapılar hakkındadır.</a:t>
            </a:r>
          </a:p>
        </p:txBody>
      </p:sp>
      <p:pic>
        <p:nvPicPr>
          <p:cNvPr id="10" name="Picture 9"/>
          <p:cNvPicPr>
            <a:picLocks noChangeAspect="1"/>
          </p:cNvPicPr>
          <p:nvPr/>
        </p:nvPicPr>
        <p:blipFill>
          <a:blip r:embed="rId2"/>
          <a:stretch>
            <a:fillRect/>
          </a:stretch>
        </p:blipFill>
        <p:spPr>
          <a:xfrm>
            <a:off x="520262" y="980728"/>
            <a:ext cx="6105525" cy="1457325"/>
          </a:xfrm>
          <a:prstGeom prst="rect">
            <a:avLst/>
          </a:prstGeom>
        </p:spPr>
      </p:pic>
      <p:sp>
        <p:nvSpPr>
          <p:cNvPr id="11" name="TextBox 10"/>
          <p:cNvSpPr txBox="1"/>
          <p:nvPr/>
        </p:nvSpPr>
        <p:spPr>
          <a:xfrm>
            <a:off x="357758" y="4391238"/>
            <a:ext cx="4451475" cy="369332"/>
          </a:xfrm>
          <a:prstGeom prst="rect">
            <a:avLst/>
          </a:prstGeom>
          <a:noFill/>
        </p:spPr>
        <p:txBody>
          <a:bodyPr wrap="none" rtlCol="0">
            <a:spAutoFit/>
          </a:bodyPr>
          <a:lstStyle/>
          <a:p>
            <a:r>
              <a:rPr lang="tr-TR" dirty="0" smtClean="0">
                <a:solidFill>
                  <a:srgbClr val="7030A0"/>
                </a:solidFill>
              </a:rPr>
              <a:t>Adres Kodu Kısmı ise otomatik oluşacaktır.</a:t>
            </a:r>
            <a:endParaRPr lang="tr-TR" dirty="0">
              <a:solidFill>
                <a:srgbClr val="7030A0"/>
              </a:solidFill>
            </a:endParaRPr>
          </a:p>
        </p:txBody>
      </p:sp>
    </p:spTree>
    <p:extLst>
      <p:ext uri="{BB962C8B-B14F-4D97-AF65-F5344CB8AC3E}">
        <p14:creationId xmlns:p14="http://schemas.microsoft.com/office/powerpoint/2010/main" val="399304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ACEE26-59C1-4ABF-AA94-15330271C96C}" type="slidenum">
              <a:rPr lang="tr-TR" smtClean="0"/>
              <a:t>18</a:t>
            </a:fld>
            <a:endParaRPr lang="tr-TR"/>
          </a:p>
        </p:txBody>
      </p:sp>
      <p:sp>
        <p:nvSpPr>
          <p:cNvPr id="9" name="TextBox 8"/>
          <p:cNvSpPr txBox="1"/>
          <p:nvPr/>
        </p:nvSpPr>
        <p:spPr>
          <a:xfrm>
            <a:off x="251520" y="980728"/>
            <a:ext cx="8531887" cy="646331"/>
          </a:xfrm>
          <a:prstGeom prst="rect">
            <a:avLst/>
          </a:prstGeom>
          <a:noFill/>
        </p:spPr>
        <p:txBody>
          <a:bodyPr wrap="none" rtlCol="0">
            <a:spAutoFit/>
          </a:bodyPr>
          <a:lstStyle/>
          <a:p>
            <a:r>
              <a:rPr lang="tr-TR" dirty="0" smtClean="0">
                <a:solidFill>
                  <a:srgbClr val="7030A0"/>
                </a:solidFill>
              </a:rPr>
              <a:t>Bina Adres/Kontrol kaydını yaptıktan sonra misafir okul/kurumumuz, Kurum Genel</a:t>
            </a:r>
          </a:p>
          <a:p>
            <a:r>
              <a:rPr lang="tr-TR" dirty="0" smtClean="0">
                <a:solidFill>
                  <a:srgbClr val="7030A0"/>
                </a:solidFill>
              </a:rPr>
              <a:t>Bilgileri ekranında sadece;</a:t>
            </a:r>
            <a:endParaRPr lang="tr-TR" dirty="0">
              <a:solidFill>
                <a:srgbClr val="7030A0"/>
              </a:solidFill>
            </a:endParaRPr>
          </a:p>
        </p:txBody>
      </p:sp>
      <p:sp>
        <p:nvSpPr>
          <p:cNvPr id="7" name="TextBox 6"/>
          <p:cNvSpPr txBox="1"/>
          <p:nvPr/>
        </p:nvSpPr>
        <p:spPr>
          <a:xfrm>
            <a:off x="467544" y="5456883"/>
            <a:ext cx="4569905" cy="369332"/>
          </a:xfrm>
          <a:prstGeom prst="rect">
            <a:avLst/>
          </a:prstGeom>
          <a:noFill/>
        </p:spPr>
        <p:txBody>
          <a:bodyPr wrap="none" rtlCol="0">
            <a:spAutoFit/>
          </a:bodyPr>
          <a:lstStyle/>
          <a:p>
            <a:r>
              <a:rPr lang="tr-TR" dirty="0" smtClean="0">
                <a:solidFill>
                  <a:srgbClr val="0070C0"/>
                </a:solidFill>
              </a:rPr>
              <a:t>Sarı çerçeve içideki kısımlar doldurulacaktır.</a:t>
            </a:r>
            <a:endParaRPr lang="tr-TR" dirty="0">
              <a:solidFill>
                <a:srgbClr val="7030A0"/>
              </a:solidFill>
            </a:endParaRPr>
          </a:p>
        </p:txBody>
      </p:sp>
      <p:pic>
        <p:nvPicPr>
          <p:cNvPr id="6" name="Picture 5"/>
          <p:cNvPicPr>
            <a:picLocks noChangeAspect="1"/>
          </p:cNvPicPr>
          <p:nvPr/>
        </p:nvPicPr>
        <p:blipFill>
          <a:blip r:embed="rId2"/>
          <a:stretch>
            <a:fillRect/>
          </a:stretch>
        </p:blipFill>
        <p:spPr>
          <a:xfrm>
            <a:off x="261776" y="1646356"/>
            <a:ext cx="7419975" cy="3857625"/>
          </a:xfrm>
          <a:prstGeom prst="rect">
            <a:avLst/>
          </a:prstGeom>
        </p:spPr>
      </p:pic>
    </p:spTree>
    <p:extLst>
      <p:ext uri="{BB962C8B-B14F-4D97-AF65-F5344CB8AC3E}">
        <p14:creationId xmlns:p14="http://schemas.microsoft.com/office/powerpoint/2010/main" val="408264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ACEE26-59C1-4ABF-AA94-15330271C96C}" type="slidenum">
              <a:rPr lang="tr-TR" smtClean="0"/>
              <a:t>19</a:t>
            </a:fld>
            <a:endParaRPr lang="tr-TR"/>
          </a:p>
        </p:txBody>
      </p:sp>
      <p:sp>
        <p:nvSpPr>
          <p:cNvPr id="9" name="TextBox 8"/>
          <p:cNvSpPr txBox="1"/>
          <p:nvPr/>
        </p:nvSpPr>
        <p:spPr>
          <a:xfrm>
            <a:off x="251520" y="980728"/>
            <a:ext cx="4022448" cy="369332"/>
          </a:xfrm>
          <a:prstGeom prst="rect">
            <a:avLst/>
          </a:prstGeom>
          <a:noFill/>
        </p:spPr>
        <p:txBody>
          <a:bodyPr wrap="none" rtlCol="0">
            <a:spAutoFit/>
          </a:bodyPr>
          <a:lstStyle/>
          <a:p>
            <a:r>
              <a:rPr lang="tr-TR" dirty="0" smtClean="0">
                <a:solidFill>
                  <a:srgbClr val="7030A0"/>
                </a:solidFill>
              </a:rPr>
              <a:t>Tahsis ekranı ilk başta şekildeki gibidir.</a:t>
            </a:r>
            <a:endParaRPr lang="tr-TR" dirty="0">
              <a:solidFill>
                <a:srgbClr val="7030A0"/>
              </a:solidFill>
            </a:endParaRPr>
          </a:p>
        </p:txBody>
      </p:sp>
      <p:pic>
        <p:nvPicPr>
          <p:cNvPr id="2" name="Picture 1"/>
          <p:cNvPicPr>
            <a:picLocks noChangeAspect="1"/>
          </p:cNvPicPr>
          <p:nvPr/>
        </p:nvPicPr>
        <p:blipFill>
          <a:blip r:embed="rId2"/>
          <a:stretch>
            <a:fillRect/>
          </a:stretch>
        </p:blipFill>
        <p:spPr>
          <a:xfrm>
            <a:off x="190500" y="1350060"/>
            <a:ext cx="8748464" cy="1005914"/>
          </a:xfrm>
          <a:prstGeom prst="rect">
            <a:avLst/>
          </a:prstGeom>
        </p:spPr>
      </p:pic>
      <p:sp>
        <p:nvSpPr>
          <p:cNvPr id="8" name="TextBox 7"/>
          <p:cNvSpPr txBox="1"/>
          <p:nvPr/>
        </p:nvSpPr>
        <p:spPr>
          <a:xfrm>
            <a:off x="107504" y="2438768"/>
            <a:ext cx="5688632" cy="369332"/>
          </a:xfrm>
          <a:prstGeom prst="rect">
            <a:avLst/>
          </a:prstGeom>
          <a:noFill/>
        </p:spPr>
        <p:txBody>
          <a:bodyPr wrap="square" rtlCol="0">
            <a:spAutoFit/>
          </a:bodyPr>
          <a:lstStyle/>
          <a:p>
            <a:r>
              <a:rPr lang="tr-TR" dirty="0" smtClean="0">
                <a:solidFill>
                  <a:srgbClr val="7030A0"/>
                </a:solidFill>
              </a:rPr>
              <a:t>Yeni tuşuna tıklayarak aşağıdaki ekranı açarız</a:t>
            </a:r>
            <a:endParaRPr lang="tr-TR" dirty="0">
              <a:solidFill>
                <a:srgbClr val="7030A0"/>
              </a:solidFill>
            </a:endParaRPr>
          </a:p>
        </p:txBody>
      </p:sp>
      <p:pic>
        <p:nvPicPr>
          <p:cNvPr id="3" name="Picture 2"/>
          <p:cNvPicPr>
            <a:picLocks noChangeAspect="1"/>
          </p:cNvPicPr>
          <p:nvPr/>
        </p:nvPicPr>
        <p:blipFill>
          <a:blip r:embed="rId3"/>
          <a:stretch>
            <a:fillRect/>
          </a:stretch>
        </p:blipFill>
        <p:spPr>
          <a:xfrm>
            <a:off x="251520" y="2773813"/>
            <a:ext cx="4320480" cy="2583747"/>
          </a:xfrm>
          <a:prstGeom prst="rect">
            <a:avLst/>
          </a:prstGeom>
        </p:spPr>
      </p:pic>
      <p:sp>
        <p:nvSpPr>
          <p:cNvPr id="10" name="TextBox 9"/>
          <p:cNvSpPr txBox="1"/>
          <p:nvPr/>
        </p:nvSpPr>
        <p:spPr>
          <a:xfrm>
            <a:off x="4842098" y="5552674"/>
            <a:ext cx="3970784" cy="646331"/>
          </a:xfrm>
          <a:prstGeom prst="rect">
            <a:avLst/>
          </a:prstGeom>
          <a:noFill/>
        </p:spPr>
        <p:txBody>
          <a:bodyPr wrap="square" rtlCol="0">
            <a:spAutoFit/>
          </a:bodyPr>
          <a:lstStyle/>
          <a:p>
            <a:r>
              <a:rPr lang="tr-TR" dirty="0" smtClean="0">
                <a:solidFill>
                  <a:srgbClr val="7030A0"/>
                </a:solidFill>
              </a:rPr>
              <a:t>Görüldüğü gibi tahsisli kurum ve bina sahibi bu şekilde tamamlanmış oluyor.</a:t>
            </a:r>
            <a:endParaRPr lang="tr-TR" dirty="0">
              <a:solidFill>
                <a:srgbClr val="7030A0"/>
              </a:solidFill>
            </a:endParaRPr>
          </a:p>
        </p:txBody>
      </p:sp>
      <p:pic>
        <p:nvPicPr>
          <p:cNvPr id="4" name="Picture 3"/>
          <p:cNvPicPr>
            <a:picLocks noChangeAspect="1"/>
          </p:cNvPicPr>
          <p:nvPr/>
        </p:nvPicPr>
        <p:blipFill>
          <a:blip r:embed="rId4"/>
          <a:stretch>
            <a:fillRect/>
          </a:stretch>
        </p:blipFill>
        <p:spPr>
          <a:xfrm>
            <a:off x="4716016" y="4581396"/>
            <a:ext cx="4222948" cy="971278"/>
          </a:xfrm>
          <a:prstGeom prst="rect">
            <a:avLst/>
          </a:prstGeom>
        </p:spPr>
      </p:pic>
      <p:sp>
        <p:nvSpPr>
          <p:cNvPr id="11" name="TextBox 10"/>
          <p:cNvSpPr txBox="1"/>
          <p:nvPr/>
        </p:nvSpPr>
        <p:spPr>
          <a:xfrm>
            <a:off x="539552" y="5317302"/>
            <a:ext cx="3891902" cy="646331"/>
          </a:xfrm>
          <a:prstGeom prst="rect">
            <a:avLst/>
          </a:prstGeom>
          <a:noFill/>
        </p:spPr>
        <p:txBody>
          <a:bodyPr wrap="square" rtlCol="0">
            <a:spAutoFit/>
          </a:bodyPr>
          <a:lstStyle/>
          <a:p>
            <a:r>
              <a:rPr lang="tr-TR" dirty="0" smtClean="0">
                <a:solidFill>
                  <a:srgbClr val="7030A0"/>
                </a:solidFill>
              </a:rPr>
              <a:t>Gerekli yerleri doldurduğumuzda son ekran yandaki gibi olacaktır.</a:t>
            </a:r>
            <a:endParaRPr lang="tr-TR" dirty="0">
              <a:solidFill>
                <a:srgbClr val="7030A0"/>
              </a:solidFill>
            </a:endParaRPr>
          </a:p>
        </p:txBody>
      </p:sp>
    </p:spTree>
    <p:extLst>
      <p:ext uri="{BB962C8B-B14F-4D97-AF65-F5344CB8AC3E}">
        <p14:creationId xmlns:p14="http://schemas.microsoft.com/office/powerpoint/2010/main" val="416184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Yuvarlatılmış Dikdörtgen 5"/>
          <p:cNvSpPr/>
          <p:nvPr/>
        </p:nvSpPr>
        <p:spPr>
          <a:xfrm>
            <a:off x="107504" y="332656"/>
            <a:ext cx="892899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tLang="tr-TR" sz="2800" b="1" dirty="0" smtClean="0">
              <a:solidFill>
                <a:srgbClr val="FFFFFF"/>
              </a:solidFill>
              <a:effectLst>
                <a:outerShdw blurRad="38100" dist="38100" dir="2700000" algn="tl">
                  <a:srgbClr val="C0C0C0"/>
                </a:outerShdw>
              </a:effectLst>
              <a:latin typeface="Calibri" pitchFamily="34" charset="0"/>
              <a:ea typeface="Calibri" pitchFamily="34" charset="0"/>
              <a:cs typeface="Calibri" pitchFamily="34" charset="0"/>
            </a:endParaRPr>
          </a:p>
          <a:p>
            <a:pPr algn="ctr"/>
            <a:r>
              <a:rPr lang="tr-TR" altLang="tr-TR" sz="3000" b="1" dirty="0" smtClean="0">
                <a:solidFill>
                  <a:srgbClr val="FFFFFF"/>
                </a:solidFill>
                <a:effectLst>
                  <a:outerShdw blurRad="38100" dist="38100" dir="2700000" algn="tl">
                    <a:srgbClr val="C0C0C0"/>
                  </a:outerShdw>
                </a:effectLst>
                <a:latin typeface="Calibri" pitchFamily="34" charset="0"/>
                <a:ea typeface="Calibri" pitchFamily="34" charset="0"/>
                <a:cs typeface="Calibri" pitchFamily="34" charset="0"/>
              </a:rPr>
              <a:t>İSTATİSTİĞİN </a:t>
            </a:r>
            <a:r>
              <a:rPr lang="tr-TR" altLang="tr-TR" sz="3000" b="1" dirty="0" smtClean="0">
                <a:solidFill>
                  <a:srgbClr val="FFFFFF"/>
                </a:solidFill>
                <a:effectLst>
                  <a:outerShdw blurRad="38100" dist="38100" dir="2700000" algn="tl">
                    <a:srgbClr val="C0C0C0"/>
                  </a:outerShdw>
                </a:effectLst>
                <a:latin typeface="Calibri" pitchFamily="34" charset="0"/>
                <a:ea typeface="Calibri" pitchFamily="34" charset="0"/>
                <a:cs typeface="Calibri" pitchFamily="34" charset="0"/>
              </a:rPr>
              <a:t>OKUL İÇİN </a:t>
            </a:r>
            <a:r>
              <a:rPr lang="tr-TR" altLang="tr-TR" sz="3000" b="1" dirty="0" smtClean="0">
                <a:solidFill>
                  <a:srgbClr val="FFFFFF"/>
                </a:solidFill>
                <a:effectLst>
                  <a:outerShdw blurRad="38100" dist="38100" dir="2700000" algn="tl">
                    <a:srgbClr val="C0C0C0"/>
                  </a:outerShdw>
                </a:effectLst>
                <a:latin typeface="Calibri" pitchFamily="34" charset="0"/>
                <a:ea typeface="Calibri" pitchFamily="34" charset="0"/>
                <a:cs typeface="Calibri" pitchFamily="34" charset="0"/>
              </a:rPr>
              <a:t>ÖNEMİ</a:t>
            </a:r>
          </a:p>
          <a:p>
            <a:pPr algn="ctr"/>
            <a:endParaRPr lang="tr-TR" dirty="0"/>
          </a:p>
        </p:txBody>
      </p:sp>
      <p:sp>
        <p:nvSpPr>
          <p:cNvPr id="7" name="Oval 6"/>
          <p:cNvSpPr/>
          <p:nvPr/>
        </p:nvSpPr>
        <p:spPr>
          <a:xfrm>
            <a:off x="611560" y="2361041"/>
            <a:ext cx="8193225" cy="3168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ltLang="tr-TR" sz="2800" b="1" dirty="0" smtClean="0">
                <a:solidFill>
                  <a:schemeClr val="bg1"/>
                </a:solidFill>
                <a:effectLst/>
                <a:latin typeface="Calibri" pitchFamily="34" charset="0"/>
                <a:ea typeface="Calibri" pitchFamily="34" charset="0"/>
                <a:cs typeface="Calibri" pitchFamily="34" charset="0"/>
              </a:rPr>
              <a:t>Eğitim istatistikleri ile;</a:t>
            </a:r>
          </a:p>
          <a:p>
            <a:pPr algn="ctr"/>
            <a:r>
              <a:rPr lang="tr-TR" altLang="tr-TR" sz="2800" b="1" dirty="0" smtClean="0">
                <a:solidFill>
                  <a:schemeClr val="bg1"/>
                </a:solidFill>
                <a:effectLst/>
                <a:latin typeface="Calibri" pitchFamily="34" charset="0"/>
                <a:ea typeface="Calibri" pitchFamily="34" charset="0"/>
                <a:cs typeface="Calibri" pitchFamily="34" charset="0"/>
              </a:rPr>
              <a:t>Okulun doğru </a:t>
            </a:r>
            <a:r>
              <a:rPr lang="tr-TR" altLang="tr-TR" sz="2800" b="1" dirty="0" smtClean="0">
                <a:solidFill>
                  <a:schemeClr val="bg1"/>
                </a:solidFill>
                <a:effectLst/>
                <a:latin typeface="Calibri" pitchFamily="34" charset="0"/>
                <a:ea typeface="Calibri" pitchFamily="34" charset="0"/>
                <a:cs typeface="Calibri" pitchFamily="34" charset="0"/>
              </a:rPr>
              <a:t>veriye ulaşıp kendilerini geliştirmelerine</a:t>
            </a:r>
            <a:r>
              <a:rPr lang="tr-TR" altLang="tr-TR" sz="2800" b="1" dirty="0" smtClean="0">
                <a:solidFill>
                  <a:schemeClr val="bg1"/>
                </a:solidFill>
                <a:effectLst/>
                <a:latin typeface="Calibri" pitchFamily="34" charset="0"/>
                <a:ea typeface="Calibri" pitchFamily="34" charset="0"/>
                <a:cs typeface="Calibri" pitchFamily="34" charset="0"/>
              </a:rPr>
              <a:t>, </a:t>
            </a:r>
            <a:r>
              <a:rPr lang="tr-TR" altLang="tr-TR" sz="2800" b="1" dirty="0" smtClean="0">
                <a:solidFill>
                  <a:schemeClr val="bg1"/>
                </a:solidFill>
                <a:effectLst/>
                <a:latin typeface="Calibri" pitchFamily="34" charset="0"/>
                <a:ea typeface="Calibri" pitchFamily="34" charset="0"/>
                <a:cs typeface="Calibri" pitchFamily="34" charset="0"/>
              </a:rPr>
              <a:t>başarının ve verimin arttırılması için bir önceki yıllarla mukayese yapılabilmesi imkanı sağlamaktadır.</a:t>
            </a:r>
            <a:endParaRPr lang="tr-TR" altLang="tr-TR" sz="2800" b="1" dirty="0">
              <a:solidFill>
                <a:schemeClr val="bg1"/>
              </a:solidFill>
              <a:effectLst/>
              <a:latin typeface="Calibri" pitchFamily="34" charset="0"/>
              <a:ea typeface="Calibri" pitchFamily="34" charset="0"/>
              <a:cs typeface="Calibri" pitchFamily="34" charset="0"/>
            </a:endParaRPr>
          </a:p>
        </p:txBody>
      </p:sp>
      <p:pic>
        <p:nvPicPr>
          <p:cNvPr id="8" name="Picture 3" descr="C:\Users\ENISE\Desktop\istatist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0671" y="5881688"/>
            <a:ext cx="1001712"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ayt Numarası Yer Tutucusu 2"/>
          <p:cNvSpPr>
            <a:spLocks noGrp="1"/>
          </p:cNvSpPr>
          <p:nvPr>
            <p:ph type="sldNum" sz="quarter" idx="12"/>
          </p:nvPr>
        </p:nvSpPr>
        <p:spPr/>
        <p:txBody>
          <a:bodyPr/>
          <a:lstStyle/>
          <a:p>
            <a:fld id="{A3ACEE26-59C1-4ABF-AA94-15330271C96C}" type="slidenum">
              <a:rPr lang="tr-TR" smtClean="0"/>
              <a:t>2</a:t>
            </a:fld>
            <a:endParaRPr lang="tr-TR"/>
          </a:p>
        </p:txBody>
      </p:sp>
    </p:spTree>
    <p:extLst>
      <p:ext uri="{BB962C8B-B14F-4D97-AF65-F5344CB8AC3E}">
        <p14:creationId xmlns:p14="http://schemas.microsoft.com/office/powerpoint/2010/main" val="1756067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ACEE26-59C1-4ABF-AA94-15330271C96C}" type="slidenum">
              <a:rPr lang="tr-TR" smtClean="0"/>
              <a:t>20</a:t>
            </a:fld>
            <a:endParaRPr lang="tr-TR"/>
          </a:p>
        </p:txBody>
      </p:sp>
      <p:sp>
        <p:nvSpPr>
          <p:cNvPr id="9" name="TextBox 8"/>
          <p:cNvSpPr txBox="1"/>
          <p:nvPr/>
        </p:nvSpPr>
        <p:spPr>
          <a:xfrm>
            <a:off x="107504" y="908720"/>
            <a:ext cx="4606004" cy="369332"/>
          </a:xfrm>
          <a:prstGeom prst="rect">
            <a:avLst/>
          </a:prstGeom>
          <a:noFill/>
        </p:spPr>
        <p:txBody>
          <a:bodyPr wrap="none" rtlCol="0">
            <a:spAutoFit/>
          </a:bodyPr>
          <a:lstStyle/>
          <a:p>
            <a:r>
              <a:rPr lang="tr-TR" dirty="0" smtClean="0">
                <a:solidFill>
                  <a:srgbClr val="0070C0"/>
                </a:solidFill>
              </a:rPr>
              <a:t>Kütüphane/Kullanım ekranınız şu şekildedir.</a:t>
            </a:r>
            <a:endParaRPr lang="tr-TR" dirty="0">
              <a:solidFill>
                <a:srgbClr val="7030A0"/>
              </a:solidFill>
            </a:endParaRPr>
          </a:p>
        </p:txBody>
      </p:sp>
      <p:pic>
        <p:nvPicPr>
          <p:cNvPr id="2" name="Picture 1"/>
          <p:cNvPicPr>
            <a:picLocks noChangeAspect="1"/>
          </p:cNvPicPr>
          <p:nvPr/>
        </p:nvPicPr>
        <p:blipFill>
          <a:blip r:embed="rId2"/>
          <a:stretch>
            <a:fillRect/>
          </a:stretch>
        </p:blipFill>
        <p:spPr>
          <a:xfrm>
            <a:off x="107504" y="1278052"/>
            <a:ext cx="7815615" cy="1947608"/>
          </a:xfrm>
          <a:prstGeom prst="rect">
            <a:avLst/>
          </a:prstGeom>
        </p:spPr>
      </p:pic>
      <p:sp>
        <p:nvSpPr>
          <p:cNvPr id="6" name="TextBox 5"/>
          <p:cNvSpPr txBox="1"/>
          <p:nvPr/>
        </p:nvSpPr>
        <p:spPr>
          <a:xfrm>
            <a:off x="43207" y="3210026"/>
            <a:ext cx="7851124" cy="369332"/>
          </a:xfrm>
          <a:prstGeom prst="rect">
            <a:avLst/>
          </a:prstGeom>
          <a:noFill/>
        </p:spPr>
        <p:txBody>
          <a:bodyPr wrap="none" rtlCol="0">
            <a:spAutoFit/>
          </a:bodyPr>
          <a:lstStyle/>
          <a:p>
            <a:r>
              <a:rPr lang="tr-TR" dirty="0" smtClean="0">
                <a:solidFill>
                  <a:srgbClr val="0070C0"/>
                </a:solidFill>
              </a:rPr>
              <a:t>Kırmızı yazı ile giriş yapamazsınız diye uyarmış olsa da Kaydet Tuşuna basınız.</a:t>
            </a:r>
            <a:endParaRPr lang="tr-TR" dirty="0">
              <a:solidFill>
                <a:srgbClr val="7030A0"/>
              </a:solidFill>
            </a:endParaRPr>
          </a:p>
        </p:txBody>
      </p:sp>
      <p:pic>
        <p:nvPicPr>
          <p:cNvPr id="3" name="Picture 2"/>
          <p:cNvPicPr>
            <a:picLocks noChangeAspect="1"/>
          </p:cNvPicPr>
          <p:nvPr/>
        </p:nvPicPr>
        <p:blipFill>
          <a:blip r:embed="rId3"/>
          <a:stretch>
            <a:fillRect/>
          </a:stretch>
        </p:blipFill>
        <p:spPr>
          <a:xfrm>
            <a:off x="120799" y="3933056"/>
            <a:ext cx="6984776" cy="2320796"/>
          </a:xfrm>
          <a:prstGeom prst="rect">
            <a:avLst/>
          </a:prstGeom>
        </p:spPr>
      </p:pic>
      <p:sp>
        <p:nvSpPr>
          <p:cNvPr id="8" name="TextBox 7"/>
          <p:cNvSpPr txBox="1"/>
          <p:nvPr/>
        </p:nvSpPr>
        <p:spPr>
          <a:xfrm>
            <a:off x="146954" y="6343803"/>
            <a:ext cx="3821815" cy="369332"/>
          </a:xfrm>
          <a:prstGeom prst="rect">
            <a:avLst/>
          </a:prstGeom>
          <a:noFill/>
        </p:spPr>
        <p:txBody>
          <a:bodyPr wrap="none" rtlCol="0">
            <a:spAutoFit/>
          </a:bodyPr>
          <a:lstStyle/>
          <a:p>
            <a:r>
              <a:rPr lang="tr-TR" dirty="0" smtClean="0">
                <a:solidFill>
                  <a:srgbClr val="0070C0"/>
                </a:solidFill>
              </a:rPr>
              <a:t>Mavi ekran içindeki uyarıyı görünüz.</a:t>
            </a:r>
            <a:endParaRPr lang="tr-TR" dirty="0">
              <a:solidFill>
                <a:srgbClr val="7030A0"/>
              </a:solidFill>
            </a:endParaRPr>
          </a:p>
        </p:txBody>
      </p:sp>
    </p:spTree>
    <p:extLst>
      <p:ext uri="{BB962C8B-B14F-4D97-AF65-F5344CB8AC3E}">
        <p14:creationId xmlns:p14="http://schemas.microsoft.com/office/powerpoint/2010/main" val="397831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ircle(in)">
                                      <p:cBhvr>
                                        <p:cTn id="23" dur="2000"/>
                                        <p:tgtEl>
                                          <p:spTgt spid="3"/>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in)">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ACEE26-59C1-4ABF-AA94-15330271C96C}" type="slidenum">
              <a:rPr lang="tr-TR" smtClean="0"/>
              <a:t>21</a:t>
            </a:fld>
            <a:endParaRPr lang="tr-TR"/>
          </a:p>
        </p:txBody>
      </p:sp>
      <p:sp>
        <p:nvSpPr>
          <p:cNvPr id="9" name="TextBox 8"/>
          <p:cNvSpPr txBox="1"/>
          <p:nvPr/>
        </p:nvSpPr>
        <p:spPr>
          <a:xfrm>
            <a:off x="3536947" y="1844824"/>
            <a:ext cx="5180940" cy="646331"/>
          </a:xfrm>
          <a:prstGeom prst="rect">
            <a:avLst/>
          </a:prstGeom>
          <a:noFill/>
        </p:spPr>
        <p:txBody>
          <a:bodyPr wrap="square" rtlCol="0">
            <a:spAutoFit/>
          </a:bodyPr>
          <a:lstStyle/>
          <a:p>
            <a:r>
              <a:rPr lang="tr-TR" dirty="0" smtClean="0">
                <a:solidFill>
                  <a:srgbClr val="7030A0"/>
                </a:solidFill>
              </a:rPr>
              <a:t>Bu ekrana misafir okul/kurum kendine ait olan malzeme sayısını girecek</a:t>
            </a:r>
            <a:endParaRPr lang="tr-TR" dirty="0">
              <a:solidFill>
                <a:srgbClr val="7030A0"/>
              </a:solidFill>
            </a:endParaRPr>
          </a:p>
        </p:txBody>
      </p:sp>
      <p:pic>
        <p:nvPicPr>
          <p:cNvPr id="7" name="Picture 6"/>
          <p:cNvPicPr>
            <a:picLocks noChangeAspect="1"/>
          </p:cNvPicPr>
          <p:nvPr/>
        </p:nvPicPr>
        <p:blipFill>
          <a:blip r:embed="rId2"/>
          <a:stretch>
            <a:fillRect/>
          </a:stretch>
        </p:blipFill>
        <p:spPr>
          <a:xfrm>
            <a:off x="0" y="-1"/>
            <a:ext cx="3347864" cy="6858001"/>
          </a:xfrm>
          <a:prstGeom prst="rect">
            <a:avLst/>
          </a:prstGeom>
        </p:spPr>
      </p:pic>
      <p:pic>
        <p:nvPicPr>
          <p:cNvPr id="12" name="Picture 11"/>
          <p:cNvPicPr>
            <a:picLocks noChangeAspect="1"/>
          </p:cNvPicPr>
          <p:nvPr/>
        </p:nvPicPr>
        <p:blipFill>
          <a:blip r:embed="rId3"/>
          <a:stretch>
            <a:fillRect/>
          </a:stretch>
        </p:blipFill>
        <p:spPr>
          <a:xfrm>
            <a:off x="3532014" y="1010220"/>
            <a:ext cx="2228850" cy="295275"/>
          </a:xfrm>
          <a:prstGeom prst="rect">
            <a:avLst/>
          </a:prstGeom>
        </p:spPr>
      </p:pic>
      <p:pic>
        <p:nvPicPr>
          <p:cNvPr id="13" name="Picture 12"/>
          <p:cNvPicPr>
            <a:picLocks noChangeAspect="1"/>
          </p:cNvPicPr>
          <p:nvPr/>
        </p:nvPicPr>
        <p:blipFill>
          <a:blip r:embed="rId4"/>
          <a:stretch>
            <a:fillRect/>
          </a:stretch>
        </p:blipFill>
        <p:spPr>
          <a:xfrm>
            <a:off x="3746167" y="2996206"/>
            <a:ext cx="4762500" cy="1828800"/>
          </a:xfrm>
          <a:prstGeom prst="rect">
            <a:avLst/>
          </a:prstGeom>
        </p:spPr>
      </p:pic>
      <p:sp>
        <p:nvSpPr>
          <p:cNvPr id="14" name="TextBox 13"/>
          <p:cNvSpPr txBox="1"/>
          <p:nvPr/>
        </p:nvSpPr>
        <p:spPr>
          <a:xfrm>
            <a:off x="3851920" y="5134064"/>
            <a:ext cx="5180940" cy="276999"/>
          </a:xfrm>
          <a:prstGeom prst="rect">
            <a:avLst/>
          </a:prstGeom>
          <a:noFill/>
        </p:spPr>
        <p:txBody>
          <a:bodyPr wrap="square" rtlCol="0">
            <a:spAutoFit/>
          </a:bodyPr>
          <a:lstStyle/>
          <a:p>
            <a:r>
              <a:rPr lang="tr-TR" sz="1200" dirty="0" smtClean="0">
                <a:solidFill>
                  <a:srgbClr val="FF0000"/>
                </a:solidFill>
              </a:rPr>
              <a:t>Yine bu ekranı kaydettiğinizde mavi kutu içindeki uyarıyı görmelisiniz.</a:t>
            </a:r>
            <a:endParaRPr lang="tr-TR" sz="1200" dirty="0">
              <a:solidFill>
                <a:srgbClr val="FF0000"/>
              </a:solidFill>
            </a:endParaRPr>
          </a:p>
        </p:txBody>
      </p:sp>
    </p:spTree>
    <p:extLst>
      <p:ext uri="{BB962C8B-B14F-4D97-AF65-F5344CB8AC3E}">
        <p14:creationId xmlns:p14="http://schemas.microsoft.com/office/powerpoint/2010/main" val="367523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circle(in)">
                                      <p:cBhvr>
                                        <p:cTn id="21" dur="2000"/>
                                        <p:tgtEl>
                                          <p:spTgt spid="13"/>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circle(in)">
                                      <p:cBhvr>
                                        <p:cTn id="24"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ACEE26-59C1-4ABF-AA94-15330271C96C}" type="slidenum">
              <a:rPr lang="tr-TR" smtClean="0"/>
              <a:t>22</a:t>
            </a:fld>
            <a:endParaRPr lang="tr-TR"/>
          </a:p>
        </p:txBody>
      </p:sp>
      <p:sp>
        <p:nvSpPr>
          <p:cNvPr id="9" name="TextBox 8"/>
          <p:cNvSpPr txBox="1"/>
          <p:nvPr/>
        </p:nvSpPr>
        <p:spPr>
          <a:xfrm>
            <a:off x="107504" y="836712"/>
            <a:ext cx="7920880" cy="369332"/>
          </a:xfrm>
          <a:prstGeom prst="rect">
            <a:avLst/>
          </a:prstGeom>
          <a:noFill/>
        </p:spPr>
        <p:txBody>
          <a:bodyPr wrap="square" rtlCol="0">
            <a:spAutoFit/>
          </a:bodyPr>
          <a:lstStyle/>
          <a:p>
            <a:r>
              <a:rPr lang="tr-TR" dirty="0" smtClean="0">
                <a:solidFill>
                  <a:srgbClr val="7030A0"/>
                </a:solidFill>
              </a:rPr>
              <a:t>MİSAFİR BİR OKULUMUZUN MEİS GİRİŞİNİ TAMAMLADIK</a:t>
            </a:r>
            <a:endParaRPr lang="tr-TR" dirty="0">
              <a:solidFill>
                <a:srgbClr val="7030A0"/>
              </a:solidFill>
            </a:endParaRPr>
          </a:p>
        </p:txBody>
      </p:sp>
      <p:pic>
        <p:nvPicPr>
          <p:cNvPr id="2" name="Picture 1"/>
          <p:cNvPicPr>
            <a:picLocks noChangeAspect="1"/>
          </p:cNvPicPr>
          <p:nvPr/>
        </p:nvPicPr>
        <p:blipFill>
          <a:blip r:embed="rId2"/>
          <a:stretch>
            <a:fillRect/>
          </a:stretch>
        </p:blipFill>
        <p:spPr>
          <a:xfrm>
            <a:off x="107503" y="1412776"/>
            <a:ext cx="8819571" cy="2088232"/>
          </a:xfrm>
          <a:prstGeom prst="rect">
            <a:avLst/>
          </a:prstGeom>
        </p:spPr>
      </p:pic>
      <p:sp>
        <p:nvSpPr>
          <p:cNvPr id="10" name="TextBox 9"/>
          <p:cNvSpPr txBox="1"/>
          <p:nvPr/>
        </p:nvSpPr>
        <p:spPr>
          <a:xfrm>
            <a:off x="111767" y="3789040"/>
            <a:ext cx="7920880" cy="338554"/>
          </a:xfrm>
          <a:prstGeom prst="rect">
            <a:avLst/>
          </a:prstGeom>
          <a:noFill/>
        </p:spPr>
        <p:txBody>
          <a:bodyPr wrap="square" rtlCol="0">
            <a:spAutoFit/>
          </a:bodyPr>
          <a:lstStyle/>
          <a:p>
            <a:r>
              <a:rPr lang="tr-TR" sz="1600" dirty="0" smtClean="0">
                <a:solidFill>
                  <a:srgbClr val="7030A0"/>
                </a:solidFill>
              </a:rPr>
              <a:t>Durum kısmında hepsi yeşil yapıldı görünüyorsa onay ekranı şu şekilde olmalıdır.</a:t>
            </a:r>
            <a:endParaRPr lang="tr-TR" sz="1600" dirty="0">
              <a:solidFill>
                <a:srgbClr val="7030A0"/>
              </a:solidFill>
            </a:endParaRPr>
          </a:p>
        </p:txBody>
      </p:sp>
    </p:spTree>
    <p:extLst>
      <p:ext uri="{BB962C8B-B14F-4D97-AF65-F5344CB8AC3E}">
        <p14:creationId xmlns:p14="http://schemas.microsoft.com/office/powerpoint/2010/main" val="151302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ACEE26-59C1-4ABF-AA94-15330271C96C}" type="slidenum">
              <a:rPr lang="tr-TR" smtClean="0"/>
              <a:t>23</a:t>
            </a:fld>
            <a:endParaRPr lang="tr-TR"/>
          </a:p>
        </p:txBody>
      </p:sp>
      <p:sp>
        <p:nvSpPr>
          <p:cNvPr id="10" name="TextBox 9"/>
          <p:cNvSpPr txBox="1"/>
          <p:nvPr/>
        </p:nvSpPr>
        <p:spPr>
          <a:xfrm>
            <a:off x="136455" y="5157192"/>
            <a:ext cx="7920880" cy="1323439"/>
          </a:xfrm>
          <a:prstGeom prst="rect">
            <a:avLst/>
          </a:prstGeom>
          <a:noFill/>
        </p:spPr>
        <p:txBody>
          <a:bodyPr wrap="square" rtlCol="0">
            <a:spAutoFit/>
          </a:bodyPr>
          <a:lstStyle/>
          <a:p>
            <a:r>
              <a:rPr lang="tr-TR" sz="1600" dirty="0" smtClean="0">
                <a:solidFill>
                  <a:srgbClr val="7030A0"/>
                </a:solidFill>
              </a:rPr>
              <a:t>Meis modülünün girişini kurum müdürü genelde yapmasa bile, onay </a:t>
            </a:r>
            <a:r>
              <a:rPr lang="tr-TR" sz="1600" dirty="0">
                <a:solidFill>
                  <a:srgbClr val="7030A0"/>
                </a:solidFill>
              </a:rPr>
              <a:t>kısmını </a:t>
            </a:r>
            <a:r>
              <a:rPr lang="tr-TR" sz="1600" b="1" i="1" u="sng" dirty="0">
                <a:solidFill>
                  <a:srgbClr val="FF0000"/>
                </a:solidFill>
              </a:rPr>
              <a:t>okul yada kurum müdürü </a:t>
            </a:r>
            <a:r>
              <a:rPr lang="tr-TR" sz="1600" dirty="0">
                <a:solidFill>
                  <a:srgbClr val="7030A0"/>
                </a:solidFill>
              </a:rPr>
              <a:t>yapması </a:t>
            </a:r>
            <a:r>
              <a:rPr lang="tr-TR" sz="1600" dirty="0" smtClean="0">
                <a:solidFill>
                  <a:srgbClr val="7030A0"/>
                </a:solidFill>
              </a:rPr>
              <a:t>gerekmektedir.</a:t>
            </a:r>
          </a:p>
          <a:p>
            <a:endParaRPr lang="tr-TR" sz="1600" dirty="0">
              <a:solidFill>
                <a:srgbClr val="7030A0"/>
              </a:solidFill>
            </a:endParaRPr>
          </a:p>
          <a:p>
            <a:r>
              <a:rPr lang="tr-TR" sz="1600" dirty="0" smtClean="0">
                <a:solidFill>
                  <a:srgbClr val="7030A0"/>
                </a:solidFill>
              </a:rPr>
              <a:t>Müdürün olamdığı durumlarda, müdür yetkileri kimin üzerinde görünüyorsa onayı o kişinin yapması gerekir.</a:t>
            </a:r>
            <a:endParaRPr lang="tr-TR" sz="1600" dirty="0">
              <a:solidFill>
                <a:srgbClr val="7030A0"/>
              </a:solidFill>
            </a:endParaRPr>
          </a:p>
        </p:txBody>
      </p:sp>
      <p:pic>
        <p:nvPicPr>
          <p:cNvPr id="3" name="Picture 2"/>
          <p:cNvPicPr>
            <a:picLocks noChangeAspect="1"/>
          </p:cNvPicPr>
          <p:nvPr/>
        </p:nvPicPr>
        <p:blipFill>
          <a:blip r:embed="rId2"/>
          <a:stretch>
            <a:fillRect/>
          </a:stretch>
        </p:blipFill>
        <p:spPr>
          <a:xfrm>
            <a:off x="114300" y="908720"/>
            <a:ext cx="8850188" cy="3905250"/>
          </a:xfrm>
          <a:prstGeom prst="rect">
            <a:avLst/>
          </a:prstGeom>
        </p:spPr>
      </p:pic>
    </p:spTree>
    <p:extLst>
      <p:ext uri="{BB962C8B-B14F-4D97-AF65-F5344CB8AC3E}">
        <p14:creationId xmlns:p14="http://schemas.microsoft.com/office/powerpoint/2010/main" val="47093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19671" y="1700808"/>
            <a:ext cx="6098721" cy="1200329"/>
          </a:xfrm>
          <a:prstGeom prst="rect">
            <a:avLst/>
          </a:prstGeom>
        </p:spPr>
        <p:txBody>
          <a:bodyPr wrap="none">
            <a:spAutoFit/>
          </a:bodyPr>
          <a:lstStyle/>
          <a:p>
            <a:pPr algn="ctr">
              <a:spcBef>
                <a:spcPct val="50000"/>
              </a:spcBef>
            </a:pPr>
            <a:r>
              <a:rPr lang="tr-TR" altLang="tr-TR" sz="7200" b="1" i="1" dirty="0">
                <a:solidFill>
                  <a:schemeClr val="accent1"/>
                </a:solidFill>
                <a:effectLst>
                  <a:outerShdw blurRad="38100" dist="38100" dir="2700000" algn="tl">
                    <a:srgbClr val="C0C0C0"/>
                  </a:outerShdw>
                </a:effectLst>
                <a:latin typeface="Calibri" pitchFamily="34" charset="0"/>
                <a:ea typeface="Calibri" pitchFamily="34" charset="0"/>
                <a:cs typeface="Calibri" pitchFamily="34" charset="0"/>
              </a:rPr>
              <a:t>TEŞEKKÜRLER…</a:t>
            </a:r>
          </a:p>
        </p:txBody>
      </p:sp>
      <p:sp>
        <p:nvSpPr>
          <p:cNvPr id="5" name="Text Box 18"/>
          <p:cNvSpPr txBox="1">
            <a:spLocks noChangeArrowheads="1"/>
          </p:cNvSpPr>
          <p:nvPr/>
        </p:nvSpPr>
        <p:spPr bwMode="auto">
          <a:xfrm>
            <a:off x="971600" y="3356992"/>
            <a:ext cx="7102568" cy="1323439"/>
          </a:xfrm>
          <a:prstGeom prst="rect">
            <a:avLst/>
          </a:prstGeom>
          <a:noFill/>
          <a:ln w="9525">
            <a:noFill/>
            <a:miter lim="800000"/>
            <a:headEnd/>
            <a:tailEnd/>
          </a:ln>
        </p:spPr>
        <p:txBody>
          <a:bodyPr wrap="square">
            <a:spAutoFit/>
          </a:bodyPr>
          <a:lstStyle/>
          <a:p>
            <a:pPr algn="ctr">
              <a:defRPr/>
            </a:pPr>
            <a:r>
              <a:rPr lang="tr-TR" sz="4000" b="1" dirty="0" smtClean="0">
                <a:solidFill>
                  <a:schemeClr val="accent1"/>
                </a:solidFill>
                <a:latin typeface="Calibri" panose="020F0502020204030204" pitchFamily="34" charset="0"/>
                <a:cs typeface="Arial" pitchFamily="34" charset="0"/>
              </a:rPr>
              <a:t>SAPANCA İLÇE </a:t>
            </a:r>
            <a:r>
              <a:rPr lang="tr-TR" sz="4000" b="1" dirty="0">
                <a:solidFill>
                  <a:schemeClr val="accent1"/>
                </a:solidFill>
                <a:latin typeface="Calibri" panose="020F0502020204030204" pitchFamily="34" charset="0"/>
                <a:cs typeface="Arial" pitchFamily="34" charset="0"/>
              </a:rPr>
              <a:t>MİLLİ EĞİTİM </a:t>
            </a:r>
            <a:r>
              <a:rPr lang="tr-TR" sz="4000" b="1" dirty="0" smtClean="0">
                <a:solidFill>
                  <a:schemeClr val="accent1"/>
                </a:solidFill>
                <a:latin typeface="Calibri" panose="020F0502020204030204" pitchFamily="34" charset="0"/>
                <a:cs typeface="Arial" pitchFamily="34" charset="0"/>
              </a:rPr>
              <a:t>MÜDÜRLÜĞÜ</a:t>
            </a:r>
            <a:endParaRPr lang="tr-TR" sz="4000" b="1" dirty="0">
              <a:solidFill>
                <a:schemeClr val="accent1"/>
              </a:solidFill>
              <a:latin typeface="Calibri" panose="020F0502020204030204" pitchFamily="34" charset="0"/>
              <a:cs typeface="Arial" pitchFamily="34" charset="0"/>
            </a:endParaRPr>
          </a:p>
        </p:txBody>
      </p:sp>
      <p:sp>
        <p:nvSpPr>
          <p:cNvPr id="3" name="Slayt Numarası Yer Tutucusu 2"/>
          <p:cNvSpPr>
            <a:spLocks noGrp="1"/>
          </p:cNvSpPr>
          <p:nvPr>
            <p:ph type="sldNum" sz="quarter" idx="12"/>
          </p:nvPr>
        </p:nvSpPr>
        <p:spPr/>
        <p:txBody>
          <a:bodyPr/>
          <a:lstStyle/>
          <a:p>
            <a:fld id="{A3ACEE26-59C1-4ABF-AA94-15330271C96C}" type="slidenum">
              <a:rPr lang="tr-TR" smtClean="0"/>
              <a:t>24</a:t>
            </a:fld>
            <a:endParaRPr lang="tr-TR"/>
          </a:p>
        </p:txBody>
      </p:sp>
      <p:sp>
        <p:nvSpPr>
          <p:cNvPr id="6" name="Text Box 18"/>
          <p:cNvSpPr txBox="1">
            <a:spLocks noChangeArrowheads="1"/>
          </p:cNvSpPr>
          <p:nvPr/>
        </p:nvSpPr>
        <p:spPr bwMode="auto">
          <a:xfrm>
            <a:off x="6989761" y="5589240"/>
            <a:ext cx="1870077" cy="584775"/>
          </a:xfrm>
          <a:prstGeom prst="rect">
            <a:avLst/>
          </a:prstGeom>
          <a:noFill/>
          <a:ln w="9525">
            <a:noFill/>
            <a:miter lim="800000"/>
            <a:headEnd/>
            <a:tailEnd/>
          </a:ln>
        </p:spPr>
        <p:txBody>
          <a:bodyPr wrap="square">
            <a:spAutoFit/>
          </a:bodyPr>
          <a:lstStyle/>
          <a:p>
            <a:pPr algn="ctr">
              <a:defRPr/>
            </a:pPr>
            <a:r>
              <a:rPr lang="tr-TR" sz="1600" b="1" dirty="0" smtClean="0">
                <a:solidFill>
                  <a:srgbClr val="FF0000"/>
                </a:solidFill>
                <a:latin typeface="Calibri" panose="020F0502020204030204" pitchFamily="34" charset="0"/>
                <a:cs typeface="Arial" pitchFamily="34" charset="0"/>
              </a:rPr>
              <a:t>MUSA YIĞIN</a:t>
            </a:r>
          </a:p>
          <a:p>
            <a:pPr algn="ctr">
              <a:defRPr/>
            </a:pPr>
            <a:r>
              <a:rPr lang="tr-TR" sz="1600" b="1" dirty="0" smtClean="0">
                <a:solidFill>
                  <a:srgbClr val="FF0000"/>
                </a:solidFill>
                <a:latin typeface="Calibri" panose="020F0502020204030204" pitchFamily="34" charset="0"/>
                <a:cs typeface="Arial" pitchFamily="34" charset="0"/>
              </a:rPr>
              <a:t>MEBBİS Yöneticisi</a:t>
            </a:r>
            <a:endParaRPr lang="tr-TR" sz="1600" b="1" dirty="0">
              <a:solidFill>
                <a:srgbClr val="FF0000"/>
              </a:solidFill>
              <a:latin typeface="Calibri" panose="020F0502020204030204" pitchFamily="34" charset="0"/>
              <a:cs typeface="Arial" pitchFamily="34" charset="0"/>
            </a:endParaRPr>
          </a:p>
        </p:txBody>
      </p:sp>
    </p:spTree>
    <p:extLst>
      <p:ext uri="{BB962C8B-B14F-4D97-AF65-F5344CB8AC3E}">
        <p14:creationId xmlns:p14="http://schemas.microsoft.com/office/powerpoint/2010/main" val="1088478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Yuvarlatılmış Dikdörtgen 5"/>
          <p:cNvSpPr/>
          <p:nvPr/>
        </p:nvSpPr>
        <p:spPr>
          <a:xfrm>
            <a:off x="179512" y="260648"/>
            <a:ext cx="8712968" cy="9361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4000" b="1" dirty="0">
                <a:latin typeface="Calibri" pitchFamily="34" charset="0"/>
              </a:rPr>
              <a:t>GÜNCELLEME YAPILACAK EKRANLAR</a:t>
            </a:r>
          </a:p>
        </p:txBody>
      </p:sp>
      <p:sp>
        <p:nvSpPr>
          <p:cNvPr id="7" name="Dikdörtgen 6"/>
          <p:cNvSpPr/>
          <p:nvPr/>
        </p:nvSpPr>
        <p:spPr>
          <a:xfrm>
            <a:off x="732182" y="1556792"/>
            <a:ext cx="8136904" cy="3970318"/>
          </a:xfrm>
          <a:prstGeom prst="rect">
            <a:avLst/>
          </a:prstGeom>
        </p:spPr>
        <p:txBody>
          <a:bodyPr wrap="square">
            <a:spAutoFit/>
          </a:bodyPr>
          <a:lstStyle/>
          <a:p>
            <a:pPr algn="ctr">
              <a:spcBef>
                <a:spcPct val="50000"/>
              </a:spcBef>
            </a:pPr>
            <a:r>
              <a:rPr lang="tr-TR" altLang="tr-TR" sz="3600" b="1" dirty="0" smtClean="0">
                <a:solidFill>
                  <a:schemeClr val="accent1"/>
                </a:solidFill>
                <a:effectLst/>
                <a:latin typeface="Calibri" pitchFamily="34" charset="0"/>
                <a:cs typeface="Times New Roman" pitchFamily="18" charset="0"/>
              </a:rPr>
              <a:t>2015- 2016 Öğretim Yılı için;</a:t>
            </a:r>
            <a:r>
              <a:rPr lang="tr-TR" altLang="tr-TR" sz="3600" b="1" dirty="0" smtClean="0">
                <a:solidFill>
                  <a:srgbClr val="002060"/>
                </a:solidFill>
                <a:effectLst/>
                <a:latin typeface="Calibri" pitchFamily="34" charset="0"/>
                <a:cs typeface="Times New Roman" pitchFamily="18" charset="0"/>
              </a:rPr>
              <a:t> </a:t>
            </a:r>
          </a:p>
          <a:p>
            <a:pPr algn="ctr">
              <a:spcBef>
                <a:spcPct val="50000"/>
              </a:spcBef>
            </a:pPr>
            <a:r>
              <a:rPr lang="tr-TR" altLang="tr-TR" sz="3600" b="1" u="sng" dirty="0" err="1" smtClean="0">
                <a:solidFill>
                  <a:srgbClr val="C00000"/>
                </a:solidFill>
                <a:effectLst/>
                <a:latin typeface="Calibri" pitchFamily="34" charset="0"/>
                <a:cs typeface="Times New Roman" pitchFamily="18" charset="0"/>
              </a:rPr>
              <a:t>Meis</a:t>
            </a:r>
            <a:r>
              <a:rPr lang="tr-TR" altLang="tr-TR" sz="3600" b="1" u="sng" dirty="0" smtClean="0">
                <a:solidFill>
                  <a:srgbClr val="C00000"/>
                </a:solidFill>
                <a:effectLst/>
                <a:latin typeface="Calibri" pitchFamily="34" charset="0"/>
                <a:cs typeface="Times New Roman" pitchFamily="18" charset="0"/>
              </a:rPr>
              <a:t> </a:t>
            </a:r>
            <a:r>
              <a:rPr lang="tr-TR" altLang="tr-TR" sz="3600" b="1" u="sng" dirty="0" err="1" smtClean="0">
                <a:solidFill>
                  <a:srgbClr val="C00000"/>
                </a:solidFill>
                <a:effectLst/>
                <a:latin typeface="Calibri" pitchFamily="34" charset="0"/>
                <a:cs typeface="Times New Roman" pitchFamily="18" charset="0"/>
              </a:rPr>
              <a:t>Modülü’ne</a:t>
            </a:r>
            <a:r>
              <a:rPr lang="tr-TR" altLang="tr-TR" sz="3600" b="1" u="sng" dirty="0" smtClean="0">
                <a:solidFill>
                  <a:srgbClr val="C00000"/>
                </a:solidFill>
                <a:effectLst/>
                <a:latin typeface="Calibri" pitchFamily="34" charset="0"/>
                <a:cs typeface="Times New Roman" pitchFamily="18" charset="0"/>
              </a:rPr>
              <a:t> </a:t>
            </a:r>
            <a:r>
              <a:rPr lang="tr-TR" altLang="tr-TR" sz="3600" b="1" dirty="0" smtClean="0">
                <a:solidFill>
                  <a:schemeClr val="accent1"/>
                </a:solidFill>
                <a:effectLst/>
                <a:latin typeface="Calibri" pitchFamily="34" charset="0"/>
                <a:cs typeface="Times New Roman" pitchFamily="18" charset="0"/>
              </a:rPr>
              <a:t>veri giriş işlemleri </a:t>
            </a:r>
          </a:p>
          <a:p>
            <a:pPr algn="ctr">
              <a:spcBef>
                <a:spcPct val="50000"/>
              </a:spcBef>
            </a:pPr>
            <a:r>
              <a:rPr lang="tr-TR" altLang="tr-TR" sz="3600" b="1" u="sng" dirty="0" smtClean="0">
                <a:solidFill>
                  <a:srgbClr val="C00000"/>
                </a:solidFill>
                <a:effectLst/>
                <a:latin typeface="Calibri" pitchFamily="34" charset="0"/>
                <a:cs typeface="Times New Roman" pitchFamily="18" charset="0"/>
              </a:rPr>
              <a:t>19 Ekim</a:t>
            </a:r>
            <a:r>
              <a:rPr lang="tr-TR" altLang="tr-TR" sz="3600" b="1" dirty="0" smtClean="0">
                <a:solidFill>
                  <a:srgbClr val="002060"/>
                </a:solidFill>
                <a:effectLst/>
                <a:latin typeface="Calibri" pitchFamily="34" charset="0"/>
                <a:cs typeface="Times New Roman" pitchFamily="18" charset="0"/>
              </a:rPr>
              <a:t> </a:t>
            </a:r>
            <a:r>
              <a:rPr lang="tr-TR" altLang="tr-TR" sz="3600" b="1" dirty="0">
                <a:solidFill>
                  <a:schemeClr val="accent1"/>
                </a:solidFill>
                <a:latin typeface="Calibri" pitchFamily="34" charset="0"/>
                <a:cs typeface="Times New Roman" pitchFamily="18" charset="0"/>
              </a:rPr>
              <a:t>tarihi</a:t>
            </a:r>
            <a:r>
              <a:rPr lang="tr-TR" altLang="tr-TR" sz="3600" b="1" dirty="0" smtClean="0">
                <a:solidFill>
                  <a:srgbClr val="002060"/>
                </a:solidFill>
                <a:effectLst/>
                <a:latin typeface="Calibri" pitchFamily="34" charset="0"/>
                <a:cs typeface="Times New Roman" pitchFamily="18" charset="0"/>
              </a:rPr>
              <a:t> </a:t>
            </a:r>
            <a:r>
              <a:rPr lang="tr-TR" altLang="tr-TR" sz="3600" b="1" dirty="0" smtClean="0">
                <a:solidFill>
                  <a:schemeClr val="accent1"/>
                </a:solidFill>
                <a:effectLst/>
                <a:latin typeface="Calibri" pitchFamily="34" charset="0"/>
                <a:cs typeface="Times New Roman" pitchFamily="18" charset="0"/>
              </a:rPr>
              <a:t>itibariyle başlayıp</a:t>
            </a:r>
          </a:p>
          <a:p>
            <a:pPr algn="ctr">
              <a:spcBef>
                <a:spcPct val="50000"/>
              </a:spcBef>
            </a:pPr>
            <a:r>
              <a:rPr lang="tr-TR" altLang="tr-TR" sz="3600" b="1" dirty="0" smtClean="0">
                <a:solidFill>
                  <a:srgbClr val="002060"/>
                </a:solidFill>
                <a:effectLst/>
                <a:latin typeface="Calibri" pitchFamily="34" charset="0"/>
                <a:cs typeface="Times New Roman" pitchFamily="18" charset="0"/>
              </a:rPr>
              <a:t> </a:t>
            </a:r>
            <a:r>
              <a:rPr lang="tr-TR" altLang="tr-TR" sz="3600" b="1" u="sng" dirty="0" smtClean="0">
                <a:solidFill>
                  <a:srgbClr val="C00000"/>
                </a:solidFill>
                <a:latin typeface="Calibri" pitchFamily="34" charset="0"/>
                <a:cs typeface="Times New Roman" pitchFamily="18" charset="0"/>
              </a:rPr>
              <a:t>16</a:t>
            </a:r>
            <a:r>
              <a:rPr lang="tr-TR" altLang="tr-TR" sz="3600" b="1" u="sng" dirty="0" smtClean="0">
                <a:solidFill>
                  <a:srgbClr val="C00000"/>
                </a:solidFill>
                <a:effectLst/>
                <a:latin typeface="Calibri" pitchFamily="34" charset="0"/>
                <a:cs typeface="Times New Roman" pitchFamily="18" charset="0"/>
              </a:rPr>
              <a:t> Kasım</a:t>
            </a:r>
            <a:r>
              <a:rPr lang="tr-TR" altLang="tr-TR" sz="3600" b="1" dirty="0" smtClean="0">
                <a:solidFill>
                  <a:schemeClr val="accent1"/>
                </a:solidFill>
                <a:effectLst/>
                <a:latin typeface="Calibri" pitchFamily="34" charset="0"/>
                <a:cs typeface="Times New Roman" pitchFamily="18" charset="0"/>
              </a:rPr>
              <a:t>’a kadar ilçe kontrolleriyle</a:t>
            </a:r>
          </a:p>
          <a:p>
            <a:pPr algn="ctr">
              <a:spcBef>
                <a:spcPct val="50000"/>
              </a:spcBef>
            </a:pPr>
            <a:r>
              <a:rPr lang="tr-TR" altLang="tr-TR" sz="3600" b="1" dirty="0" smtClean="0">
                <a:solidFill>
                  <a:schemeClr val="accent1"/>
                </a:solidFill>
                <a:effectLst/>
                <a:latin typeface="Calibri" pitchFamily="34" charset="0"/>
                <a:cs typeface="Times New Roman" pitchFamily="18" charset="0"/>
              </a:rPr>
              <a:t> birlikte tamamlanmış olacaktır.</a:t>
            </a:r>
            <a:endParaRPr lang="tr-TR" altLang="tr-TR" sz="3600" b="1" dirty="0">
              <a:solidFill>
                <a:schemeClr val="accent1"/>
              </a:solidFill>
              <a:effectLst/>
              <a:latin typeface="Calibri" pitchFamily="34" charset="0"/>
              <a:cs typeface="Times New Roman" pitchFamily="18" charset="0"/>
            </a:endParaRPr>
          </a:p>
        </p:txBody>
      </p:sp>
      <p:pic>
        <p:nvPicPr>
          <p:cNvPr id="5" name="Picture 3" descr="C:\Users\ENISE\Desktop\istatist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988" y="5881688"/>
            <a:ext cx="1001712"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ayt Numarası Yer Tutucusu 2"/>
          <p:cNvSpPr>
            <a:spLocks noGrp="1"/>
          </p:cNvSpPr>
          <p:nvPr>
            <p:ph type="sldNum" sz="quarter" idx="12"/>
          </p:nvPr>
        </p:nvSpPr>
        <p:spPr/>
        <p:txBody>
          <a:bodyPr/>
          <a:lstStyle/>
          <a:p>
            <a:fld id="{A3ACEE26-59C1-4ABF-AA94-15330271C96C}" type="slidenum">
              <a:rPr lang="tr-TR" smtClean="0"/>
              <a:t>3</a:t>
            </a:fld>
            <a:endParaRPr lang="tr-TR"/>
          </a:p>
        </p:txBody>
      </p:sp>
    </p:spTree>
    <p:extLst>
      <p:ext uri="{BB962C8B-B14F-4D97-AF65-F5344CB8AC3E}">
        <p14:creationId xmlns:p14="http://schemas.microsoft.com/office/powerpoint/2010/main" val="3485996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Yuvarlatılmış Dikdörtgen 5"/>
          <p:cNvSpPr/>
          <p:nvPr/>
        </p:nvSpPr>
        <p:spPr>
          <a:xfrm>
            <a:off x="179512" y="260648"/>
            <a:ext cx="8712968" cy="9361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tr-TR" sz="4000" b="1" dirty="0">
                <a:latin typeface="Calibri" pitchFamily="34" charset="0"/>
              </a:rPr>
              <a:t>GÜNCELLEME YAPILACAK EKRANLAR</a:t>
            </a:r>
          </a:p>
        </p:txBody>
      </p:sp>
      <p:sp>
        <p:nvSpPr>
          <p:cNvPr id="5" name="Dikdörtgen 8"/>
          <p:cNvSpPr>
            <a:spLocks noChangeArrowheads="1"/>
          </p:cNvSpPr>
          <p:nvPr/>
        </p:nvSpPr>
        <p:spPr bwMode="auto">
          <a:xfrm>
            <a:off x="793733" y="1484784"/>
            <a:ext cx="8331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tr-TR" altLang="tr-TR" sz="3600" b="1" dirty="0">
                <a:solidFill>
                  <a:schemeClr val="accent1"/>
                </a:solidFill>
                <a:effectLst/>
                <a:latin typeface="Calibri" pitchFamily="34" charset="0"/>
                <a:ea typeface="Calibri" pitchFamily="34" charset="0"/>
                <a:cs typeface="Calibri" pitchFamily="34" charset="0"/>
              </a:rPr>
              <a:t>MEİS Modülü ekranları yenilenip güncellendiğinden her kurum, kullanıcı adı ve şifresini girdiğinde karşısına gelen ekranlarda sadece kurum genel bilgileri altındaki ilgili ekranlara ve bağlı olduğu genel müdürlük altındaki ilgili ekranlara bilgi </a:t>
            </a:r>
            <a:r>
              <a:rPr lang="tr-TR" altLang="tr-TR" sz="3600" b="1" dirty="0" smtClean="0">
                <a:solidFill>
                  <a:schemeClr val="accent1"/>
                </a:solidFill>
                <a:effectLst/>
                <a:latin typeface="Calibri" pitchFamily="34" charset="0"/>
                <a:ea typeface="Calibri" pitchFamily="34" charset="0"/>
                <a:cs typeface="Calibri" pitchFamily="34" charset="0"/>
              </a:rPr>
              <a:t>girişi yapılacaktır</a:t>
            </a:r>
            <a:r>
              <a:rPr lang="tr-TR" altLang="tr-TR" sz="3600" b="1" dirty="0">
                <a:solidFill>
                  <a:schemeClr val="accent1"/>
                </a:solidFill>
                <a:effectLst/>
                <a:latin typeface="Calibri" pitchFamily="34" charset="0"/>
                <a:ea typeface="Calibri" pitchFamily="34" charset="0"/>
                <a:cs typeface="Calibri" pitchFamily="34" charset="0"/>
              </a:rPr>
              <a:t>.</a:t>
            </a:r>
            <a:r>
              <a:rPr lang="tr-TR" altLang="tr-TR" sz="3600" b="1" dirty="0">
                <a:solidFill>
                  <a:srgbClr val="002060"/>
                </a:solidFill>
                <a:effectLst/>
                <a:latin typeface="Calibri" pitchFamily="34" charset="0"/>
                <a:ea typeface="Calibri" pitchFamily="34" charset="0"/>
                <a:cs typeface="Calibri" pitchFamily="34" charset="0"/>
              </a:rPr>
              <a:t> </a:t>
            </a:r>
          </a:p>
        </p:txBody>
      </p:sp>
      <p:pic>
        <p:nvPicPr>
          <p:cNvPr id="9" name="Picture 3" descr="C:\Users\ENISE\Desktop\istatisti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988" y="5881688"/>
            <a:ext cx="1001712"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Şeritli Sağ Ok 6"/>
          <p:cNvSpPr/>
          <p:nvPr/>
        </p:nvSpPr>
        <p:spPr>
          <a:xfrm>
            <a:off x="240272" y="1628800"/>
            <a:ext cx="489204" cy="360040"/>
          </a:xfrm>
          <a:prstGeom prst="stripedRightArrow">
            <a:avLst/>
          </a:prstGeom>
          <a:effectLst>
            <a:glow rad="228600">
              <a:schemeClr val="accent1">
                <a:satMod val="175000"/>
                <a:alpha val="40000"/>
              </a:schemeClr>
            </a:glow>
            <a:outerShdw blurRad="57150" dist="38100" dir="5400000" algn="ctr" rotWithShape="0">
              <a:schemeClr val="accent2">
                <a:shade val="9000"/>
                <a:alpha val="48000"/>
                <a:satMod val="105000"/>
              </a:schemeClr>
            </a:outerShdw>
          </a:effectLst>
        </p:spPr>
        <p:style>
          <a:lnRef idx="1">
            <a:schemeClr val="accent2"/>
          </a:lnRef>
          <a:fillRef idx="3">
            <a:schemeClr val="accent2"/>
          </a:fillRef>
          <a:effectRef idx="2">
            <a:schemeClr val="accent2"/>
          </a:effectRef>
          <a:fontRef idx="minor">
            <a:schemeClr val="lt1"/>
          </a:fontRef>
        </p:style>
        <p:txBody>
          <a:bodyPr anchor="ctr"/>
          <a:lstStyle/>
          <a:p>
            <a:pPr>
              <a:defRPr/>
            </a:pPr>
            <a:endParaRPr lang="tr-TR"/>
          </a:p>
        </p:txBody>
      </p:sp>
      <p:sp>
        <p:nvSpPr>
          <p:cNvPr id="3" name="Slayt Numarası Yer Tutucusu 2"/>
          <p:cNvSpPr>
            <a:spLocks noGrp="1"/>
          </p:cNvSpPr>
          <p:nvPr>
            <p:ph type="sldNum" sz="quarter" idx="12"/>
          </p:nvPr>
        </p:nvSpPr>
        <p:spPr/>
        <p:txBody>
          <a:bodyPr/>
          <a:lstStyle/>
          <a:p>
            <a:fld id="{A3ACEE26-59C1-4ABF-AA94-15330271C96C}" type="slidenum">
              <a:rPr lang="tr-TR" smtClean="0"/>
              <a:t>4</a:t>
            </a:fld>
            <a:endParaRPr lang="tr-TR"/>
          </a:p>
        </p:txBody>
      </p:sp>
    </p:spTree>
    <p:extLst>
      <p:ext uri="{BB962C8B-B14F-4D97-AF65-F5344CB8AC3E}">
        <p14:creationId xmlns:p14="http://schemas.microsoft.com/office/powerpoint/2010/main" val="1038970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7859216" cy="773440"/>
          </a:xfrm>
        </p:spPr>
        <p:txBody>
          <a:bodyPr>
            <a:normAutofit fontScale="92500" lnSpcReduction="10000"/>
          </a:bodyPr>
          <a:lstStyle/>
          <a:p>
            <a:r>
              <a:rPr lang="tr-TR" dirty="0" smtClean="0"/>
              <a:t>Örneğin hepimizin bildiği e-okul kurum bilgileri modülündeki</a:t>
            </a:r>
            <a:endParaRPr lang="tr-TR" dirty="0"/>
          </a:p>
        </p:txBody>
      </p:sp>
      <p:sp>
        <p:nvSpPr>
          <p:cNvPr id="5" name="Slide Number Placeholder 4"/>
          <p:cNvSpPr>
            <a:spLocks noGrp="1"/>
          </p:cNvSpPr>
          <p:nvPr>
            <p:ph type="sldNum" sz="quarter" idx="12"/>
          </p:nvPr>
        </p:nvSpPr>
        <p:spPr/>
        <p:txBody>
          <a:bodyPr/>
          <a:lstStyle/>
          <a:p>
            <a:fld id="{A3ACEE26-59C1-4ABF-AA94-15330271C96C}" type="slidenum">
              <a:rPr lang="tr-TR" smtClean="0"/>
              <a:t>5</a:t>
            </a:fld>
            <a:endParaRPr lang="tr-TR"/>
          </a:p>
        </p:txBody>
      </p:sp>
      <p:pic>
        <p:nvPicPr>
          <p:cNvPr id="6" name="Picture 5"/>
          <p:cNvPicPr>
            <a:picLocks noChangeAspect="1"/>
          </p:cNvPicPr>
          <p:nvPr/>
        </p:nvPicPr>
        <p:blipFill>
          <a:blip r:embed="rId2"/>
          <a:stretch>
            <a:fillRect/>
          </a:stretch>
        </p:blipFill>
        <p:spPr>
          <a:xfrm>
            <a:off x="3203848" y="2773113"/>
            <a:ext cx="1590675" cy="2324100"/>
          </a:xfrm>
          <a:prstGeom prst="rect">
            <a:avLst/>
          </a:prstGeom>
        </p:spPr>
      </p:pic>
      <p:sp>
        <p:nvSpPr>
          <p:cNvPr id="7" name="Content Placeholder 2"/>
          <p:cNvSpPr txBox="1">
            <a:spLocks/>
          </p:cNvSpPr>
          <p:nvPr/>
        </p:nvSpPr>
        <p:spPr>
          <a:xfrm>
            <a:off x="642392" y="5373216"/>
            <a:ext cx="7859216" cy="773440"/>
          </a:xfrm>
          <a:prstGeom prst="rect">
            <a:avLst/>
          </a:prstGeom>
        </p:spPr>
        <p:txBody>
          <a:bodyPr vert="horz">
            <a:normAutofit fontScale="7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tr-TR" dirty="0"/>
              <a:t>m</a:t>
            </a:r>
            <a:r>
              <a:rPr lang="tr-TR" dirty="0" smtClean="0"/>
              <a:t>enüsü. Önceki yıllarda Tahsis Durumu, Bina Durumu, Lojman Durumu ve Bina Kullanımı veri girişleri bu ekranlardan yapılmaktaydı</a:t>
            </a:r>
            <a:endParaRPr lang="tr-TR" dirty="0"/>
          </a:p>
        </p:txBody>
      </p:sp>
    </p:spTree>
    <p:extLst>
      <p:ext uri="{BB962C8B-B14F-4D97-AF65-F5344CB8AC3E}">
        <p14:creationId xmlns:p14="http://schemas.microsoft.com/office/powerpoint/2010/main" val="276793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584" y="1628800"/>
            <a:ext cx="7859216" cy="773440"/>
          </a:xfrm>
        </p:spPr>
        <p:txBody>
          <a:bodyPr>
            <a:normAutofit/>
          </a:bodyPr>
          <a:lstStyle/>
          <a:p>
            <a:r>
              <a:rPr lang="tr-TR" dirty="0" smtClean="0"/>
              <a:t>Ancak bu yıl bu ekranlara tıkladığınzda,</a:t>
            </a:r>
            <a:endParaRPr lang="tr-TR" dirty="0"/>
          </a:p>
        </p:txBody>
      </p:sp>
      <p:sp>
        <p:nvSpPr>
          <p:cNvPr id="5" name="Slide Number Placeholder 4"/>
          <p:cNvSpPr>
            <a:spLocks noGrp="1"/>
          </p:cNvSpPr>
          <p:nvPr>
            <p:ph type="sldNum" sz="quarter" idx="12"/>
          </p:nvPr>
        </p:nvSpPr>
        <p:spPr/>
        <p:txBody>
          <a:bodyPr/>
          <a:lstStyle/>
          <a:p>
            <a:fld id="{A3ACEE26-59C1-4ABF-AA94-15330271C96C}" type="slidenum">
              <a:rPr lang="tr-TR" smtClean="0"/>
              <a:t>6</a:t>
            </a:fld>
            <a:endParaRPr lang="tr-TR"/>
          </a:p>
        </p:txBody>
      </p:sp>
      <p:sp>
        <p:nvSpPr>
          <p:cNvPr id="7" name="Content Placeholder 2"/>
          <p:cNvSpPr txBox="1">
            <a:spLocks/>
          </p:cNvSpPr>
          <p:nvPr/>
        </p:nvSpPr>
        <p:spPr>
          <a:xfrm>
            <a:off x="642392" y="5373216"/>
            <a:ext cx="7859216" cy="77344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tr-TR" dirty="0" smtClean="0"/>
              <a:t>bu uyarı ile karşılacaksınız.</a:t>
            </a:r>
            <a:endParaRPr lang="tr-TR" dirty="0"/>
          </a:p>
        </p:txBody>
      </p:sp>
      <p:pic>
        <p:nvPicPr>
          <p:cNvPr id="4" name="Picture 3"/>
          <p:cNvPicPr>
            <a:picLocks noChangeAspect="1"/>
          </p:cNvPicPr>
          <p:nvPr/>
        </p:nvPicPr>
        <p:blipFill>
          <a:blip r:embed="rId2"/>
          <a:stretch>
            <a:fillRect/>
          </a:stretch>
        </p:blipFill>
        <p:spPr>
          <a:xfrm>
            <a:off x="1547664" y="3061841"/>
            <a:ext cx="5476875" cy="1476375"/>
          </a:xfrm>
          <a:prstGeom prst="rect">
            <a:avLst/>
          </a:prstGeom>
        </p:spPr>
      </p:pic>
    </p:spTree>
    <p:extLst>
      <p:ext uri="{BB962C8B-B14F-4D97-AF65-F5344CB8AC3E}">
        <p14:creationId xmlns:p14="http://schemas.microsoft.com/office/powerpoint/2010/main" val="1768792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949048"/>
          </a:xfrm>
        </p:spPr>
        <p:txBody>
          <a:bodyPr>
            <a:normAutofit/>
          </a:bodyPr>
          <a:lstStyle/>
          <a:p>
            <a:pPr algn="just"/>
            <a:r>
              <a:rPr lang="tr-TR" b="1" i="1" dirty="0" smtClean="0">
                <a:solidFill>
                  <a:srgbClr val="FF0000"/>
                </a:solidFill>
              </a:rPr>
              <a:t>BUNUN İÇİNDİR Kİ MEİS BİLGİ GİRİŞİ DİKKAT İSTEYEN BİR BİLGİ GİRME SÜRECİDİR.</a:t>
            </a:r>
            <a:endParaRPr lang="tr-TR" b="1" i="1" dirty="0">
              <a:solidFill>
                <a:srgbClr val="FF0000"/>
              </a:solidFill>
            </a:endParaRPr>
          </a:p>
        </p:txBody>
      </p:sp>
      <p:sp>
        <p:nvSpPr>
          <p:cNvPr id="5" name="Slide Number Placeholder 4"/>
          <p:cNvSpPr>
            <a:spLocks noGrp="1"/>
          </p:cNvSpPr>
          <p:nvPr>
            <p:ph type="sldNum" sz="quarter" idx="12"/>
          </p:nvPr>
        </p:nvSpPr>
        <p:spPr/>
        <p:txBody>
          <a:bodyPr/>
          <a:lstStyle/>
          <a:p>
            <a:fld id="{A3ACEE26-59C1-4ABF-AA94-15330271C96C}" type="slidenum">
              <a:rPr lang="tr-TR" smtClean="0"/>
              <a:t>7</a:t>
            </a:fld>
            <a:endParaRPr lang="tr-TR"/>
          </a:p>
        </p:txBody>
      </p:sp>
    </p:spTree>
    <p:extLst>
      <p:ext uri="{BB962C8B-B14F-4D97-AF65-F5344CB8AC3E}">
        <p14:creationId xmlns:p14="http://schemas.microsoft.com/office/powerpoint/2010/main" val="3433741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971600" y="4077072"/>
            <a:ext cx="7128792" cy="936104"/>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ltLang="tr-TR" sz="4000" b="1" i="1" dirty="0" smtClean="0">
                <a:solidFill>
                  <a:schemeClr val="bg1"/>
                </a:solidFill>
                <a:latin typeface="Calibri" pitchFamily="34" charset="0"/>
                <a:ea typeface="Calibri" pitchFamily="34" charset="0"/>
                <a:cs typeface="Calibri" pitchFamily="34" charset="0"/>
              </a:rPr>
              <a:t>2015-2016 Eğitim-Öğretim Yılı</a:t>
            </a:r>
            <a:endParaRPr lang="tr-TR" sz="4000" dirty="0">
              <a:solidFill>
                <a:schemeClr val="bg1"/>
              </a:solidFill>
            </a:endParaRPr>
          </a:p>
        </p:txBody>
      </p:sp>
      <p:sp>
        <p:nvSpPr>
          <p:cNvPr id="6" name="Dikdörtgen 5"/>
          <p:cNvSpPr/>
          <p:nvPr/>
        </p:nvSpPr>
        <p:spPr>
          <a:xfrm>
            <a:off x="428878" y="1556792"/>
            <a:ext cx="8214236" cy="1815882"/>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eaLnBrk="1" hangingPunct="1"/>
            <a:r>
              <a:rPr lang="tr-TR" altLang="tr-TR" sz="5600" b="1" dirty="0" smtClean="0">
                <a:ln w="10541" cmpd="sng">
                  <a:solidFill>
                    <a:schemeClr val="accent1">
                      <a:shade val="88000"/>
                      <a:satMod val="110000"/>
                    </a:schemeClr>
                  </a:solidFill>
                  <a:prstDash val="solid"/>
                </a:ln>
                <a:solidFill>
                  <a:schemeClr val="accent2">
                    <a:lumMod val="75000"/>
                  </a:schemeClr>
                </a:solidFill>
                <a:latin typeface="Calibri" pitchFamily="34" charset="0"/>
                <a:ea typeface="Calibri" pitchFamily="34" charset="0"/>
                <a:cs typeface="Calibri" pitchFamily="34" charset="0"/>
              </a:rPr>
              <a:t>MODÜLDEKİ BÖLÜMLERLE </a:t>
            </a:r>
          </a:p>
          <a:p>
            <a:pPr algn="ctr" eaLnBrk="1" hangingPunct="1"/>
            <a:r>
              <a:rPr lang="tr-TR" altLang="tr-TR" sz="5600" b="1" dirty="0" smtClean="0">
                <a:ln w="10541" cmpd="sng">
                  <a:solidFill>
                    <a:schemeClr val="accent1">
                      <a:shade val="88000"/>
                      <a:satMod val="110000"/>
                    </a:schemeClr>
                  </a:solidFill>
                  <a:prstDash val="solid"/>
                </a:ln>
                <a:solidFill>
                  <a:schemeClr val="accent2">
                    <a:lumMod val="75000"/>
                  </a:schemeClr>
                </a:solidFill>
                <a:latin typeface="Calibri" pitchFamily="34" charset="0"/>
                <a:ea typeface="Calibri" pitchFamily="34" charset="0"/>
                <a:cs typeface="Calibri" pitchFamily="34" charset="0"/>
              </a:rPr>
              <a:t>İLGİLİ BİLGİLENDİRME</a:t>
            </a:r>
            <a:endParaRPr lang="tr-TR" sz="5600" b="1" dirty="0">
              <a:ln w="10541" cmpd="sng">
                <a:solidFill>
                  <a:schemeClr val="accent1">
                    <a:shade val="88000"/>
                    <a:satMod val="110000"/>
                  </a:schemeClr>
                </a:solidFill>
                <a:prstDash val="solid"/>
              </a:ln>
              <a:solidFill>
                <a:schemeClr val="accent2">
                  <a:lumMod val="75000"/>
                </a:schemeClr>
              </a:solidFill>
            </a:endParaRPr>
          </a:p>
        </p:txBody>
      </p:sp>
      <p:sp>
        <p:nvSpPr>
          <p:cNvPr id="3" name="Slayt Numarası Yer Tutucusu 2"/>
          <p:cNvSpPr>
            <a:spLocks noGrp="1"/>
          </p:cNvSpPr>
          <p:nvPr>
            <p:ph type="sldNum" sz="quarter" idx="12"/>
          </p:nvPr>
        </p:nvSpPr>
        <p:spPr/>
        <p:txBody>
          <a:bodyPr/>
          <a:lstStyle/>
          <a:p>
            <a:fld id="{A3ACEE26-59C1-4ABF-AA94-15330271C96C}" type="slidenum">
              <a:rPr lang="tr-TR" smtClean="0"/>
              <a:t>8</a:t>
            </a:fld>
            <a:endParaRPr lang="tr-TR"/>
          </a:p>
        </p:txBody>
      </p:sp>
    </p:spTree>
    <p:extLst>
      <p:ext uri="{BB962C8B-B14F-4D97-AF65-F5344CB8AC3E}">
        <p14:creationId xmlns:p14="http://schemas.microsoft.com/office/powerpoint/2010/main" val="3831612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A3ACEE26-59C1-4ABF-AA94-15330271C96C}" type="slidenum">
              <a:rPr lang="tr-TR" smtClean="0"/>
              <a:t>9</a:t>
            </a:fld>
            <a:endParaRPr lang="tr-TR"/>
          </a:p>
        </p:txBody>
      </p:sp>
      <p:pic>
        <p:nvPicPr>
          <p:cNvPr id="2" name="Picture 1"/>
          <p:cNvPicPr>
            <a:picLocks noChangeAspect="1"/>
          </p:cNvPicPr>
          <p:nvPr/>
        </p:nvPicPr>
        <p:blipFill>
          <a:blip r:embed="rId2"/>
          <a:stretch>
            <a:fillRect/>
          </a:stretch>
        </p:blipFill>
        <p:spPr>
          <a:xfrm>
            <a:off x="207260" y="2276872"/>
            <a:ext cx="8915400" cy="3571875"/>
          </a:xfrm>
          <a:prstGeom prst="rect">
            <a:avLst/>
          </a:prstGeom>
        </p:spPr>
      </p:pic>
      <p:sp>
        <p:nvSpPr>
          <p:cNvPr id="6" name="Dikdörtgen 9"/>
          <p:cNvSpPr/>
          <p:nvPr/>
        </p:nvSpPr>
        <p:spPr>
          <a:xfrm>
            <a:off x="207260" y="692696"/>
            <a:ext cx="8325180" cy="1143070"/>
          </a:xfrm>
          <a:prstGeom prst="rect">
            <a:avLst/>
          </a:prstGeom>
        </p:spPr>
        <p:txBody>
          <a:bodyPr wrap="square">
            <a:spAutoFit/>
          </a:bodyPr>
          <a:lstStyle/>
          <a:p>
            <a:pPr marL="174625" lvl="1" algn="ctr">
              <a:lnSpc>
                <a:spcPct val="150000"/>
              </a:lnSpc>
              <a:spcBef>
                <a:spcPct val="50000"/>
              </a:spcBef>
            </a:pPr>
            <a:r>
              <a:rPr lang="tr-TR" altLang="tr-TR" sz="2400" b="1" dirty="0" smtClean="0">
                <a:solidFill>
                  <a:srgbClr val="0070C0"/>
                </a:solidFill>
                <a:effectLst>
                  <a:outerShdw blurRad="38100" dist="38100" dir="2700000" algn="tl">
                    <a:srgbClr val="C0C0C0"/>
                  </a:outerShdw>
                </a:effectLst>
                <a:latin typeface="Calibri" panose="020F0502020204030204" pitchFamily="34" charset="0"/>
                <a:ea typeface="Calibri" panose="020F0502020204030204" pitchFamily="34" charset="0"/>
                <a:cs typeface="Calibri" panose="020F0502020204030204" pitchFamily="34" charset="0"/>
              </a:rPr>
              <a:t>Okul yada kurumlarımızın hangi ekranlara giriş yapacakları </a:t>
            </a:r>
            <a:r>
              <a:rPr lang="tr-TR" altLang="tr-TR" sz="2400" b="1" dirty="0" smtClean="0">
                <a:solidFill>
                  <a:srgbClr val="0070C0"/>
                </a:solidFill>
                <a:effectLst>
                  <a:outerShdw blurRad="38100" dist="38100" dir="2700000" algn="tl">
                    <a:srgbClr val="C0C0C0"/>
                  </a:outerShdw>
                </a:effectLst>
                <a:latin typeface="Calibri" panose="020F0502020204030204" pitchFamily="34" charset="0"/>
                <a:ea typeface="Calibri" panose="020F0502020204030204" pitchFamily="34" charset="0"/>
                <a:cs typeface="Calibri" panose="020F0502020204030204" pitchFamily="34" charset="0"/>
              </a:rPr>
              <a:t>Meis Sorgu Modülü-Giriş Ekranında bulunmaktadır.</a:t>
            </a:r>
            <a:endParaRPr lang="tr-TR" altLang="tr-TR" sz="2400" b="1" dirty="0" smtClean="0">
              <a:solidFill>
                <a:srgbClr val="0070C0"/>
              </a:solidFill>
              <a:effectLst>
                <a:outerShdw blurRad="38100" dist="38100" dir="2700000" algn="tl">
                  <a:srgbClr val="C0C0C0"/>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8524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1213</TotalTime>
  <Words>621</Words>
  <Application>Microsoft Office PowerPoint</Application>
  <PresentationFormat>On-screen Show (4:3)</PresentationFormat>
  <Paragraphs>96</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Constantia</vt:lpstr>
      <vt:lpstr>Times New Roman</vt:lpstr>
      <vt:lpstr>Wingdings 2</vt:lpstr>
      <vt:lpstr>Akış</vt:lpstr>
      <vt:lpstr>PowerPoint Presentation</vt:lpstr>
      <vt:lpstr>PowerPoint Presentation</vt:lpstr>
      <vt:lpstr>PowerPoint Presentation</vt:lpstr>
      <vt:lpstr>PowerPoint Presentation</vt:lpstr>
      <vt:lpstr>PowerPoint Presentation</vt:lpstr>
      <vt:lpstr>PowerPoint Presentation</vt:lpstr>
      <vt:lpstr>BUNUN İÇİNDİR Kİ MEİS BİLGİ GİRİŞİ DİKKAT İSTEYEN BİR BİLGİ GİRME SÜRECİDİR.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Bir misafir okulumuzun  MEİS girişini yapalım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ENİS</dc:creator>
  <cp:lastModifiedBy>musa</cp:lastModifiedBy>
  <cp:revision>126</cp:revision>
  <cp:lastPrinted>2015-10-20T09:27:50Z</cp:lastPrinted>
  <dcterms:created xsi:type="dcterms:W3CDTF">2015-10-05T17:30:58Z</dcterms:created>
  <dcterms:modified xsi:type="dcterms:W3CDTF">2015-10-24T14:48:36Z</dcterms:modified>
</cp:coreProperties>
</file>